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  <p:sldId id="305" r:id="rId50"/>
    <p:sldId id="306" r:id="rId51"/>
    <p:sldId id="307" r:id="rId52"/>
    <p:sldId id="308" r:id="rId53"/>
    <p:sldId id="309" r:id="rId54"/>
    <p:sldId id="310" r:id="rId55"/>
    <p:sldId id="311" r:id="rId56"/>
    <p:sldId id="312" r:id="rId57"/>
    <p:sldId id="313" r:id="rId58"/>
    <p:sldId id="314" r:id="rId59"/>
    <p:sldId id="315" r:id="rId60"/>
    <p:sldId id="316" r:id="rId61"/>
    <p:sldId id="317" r:id="rId62"/>
    <p:sldId id="318" r:id="rId63"/>
    <p:sldId id="319" r:id="rId64"/>
    <p:sldId id="320" r:id="rId65"/>
    <p:sldId id="321" r:id="rId66"/>
    <p:sldId id="322" r:id="rId67"/>
    <p:sldId id="323" r:id="rId6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 /><Relationship Id="rId18" Type="http://schemas.openxmlformats.org/officeDocument/2006/relationships/slide" Target="slides/slide17.xml" /><Relationship Id="rId26" Type="http://schemas.openxmlformats.org/officeDocument/2006/relationships/slide" Target="slides/slide25.xml" /><Relationship Id="rId39" Type="http://schemas.openxmlformats.org/officeDocument/2006/relationships/slide" Target="slides/slide38.xml" /><Relationship Id="rId21" Type="http://schemas.openxmlformats.org/officeDocument/2006/relationships/slide" Target="slides/slide20.xml" /><Relationship Id="rId34" Type="http://schemas.openxmlformats.org/officeDocument/2006/relationships/slide" Target="slides/slide33.xml" /><Relationship Id="rId42" Type="http://schemas.openxmlformats.org/officeDocument/2006/relationships/slide" Target="slides/slide41.xml" /><Relationship Id="rId47" Type="http://schemas.openxmlformats.org/officeDocument/2006/relationships/slide" Target="slides/slide46.xml" /><Relationship Id="rId50" Type="http://schemas.openxmlformats.org/officeDocument/2006/relationships/slide" Target="slides/slide49.xml" /><Relationship Id="rId55" Type="http://schemas.openxmlformats.org/officeDocument/2006/relationships/slide" Target="slides/slide54.xml" /><Relationship Id="rId63" Type="http://schemas.openxmlformats.org/officeDocument/2006/relationships/slide" Target="slides/slide62.xml" /><Relationship Id="rId68" Type="http://schemas.openxmlformats.org/officeDocument/2006/relationships/slide" Target="slides/slide67.xml" /><Relationship Id="rId7" Type="http://schemas.openxmlformats.org/officeDocument/2006/relationships/slide" Target="slides/slide6.xml" /><Relationship Id="rId71" Type="http://schemas.openxmlformats.org/officeDocument/2006/relationships/theme" Target="theme/theme1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9" Type="http://schemas.openxmlformats.org/officeDocument/2006/relationships/slide" Target="slides/slide28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24" Type="http://schemas.openxmlformats.org/officeDocument/2006/relationships/slide" Target="slides/slide23.xml" /><Relationship Id="rId32" Type="http://schemas.openxmlformats.org/officeDocument/2006/relationships/slide" Target="slides/slide31.xml" /><Relationship Id="rId37" Type="http://schemas.openxmlformats.org/officeDocument/2006/relationships/slide" Target="slides/slide36.xml" /><Relationship Id="rId40" Type="http://schemas.openxmlformats.org/officeDocument/2006/relationships/slide" Target="slides/slide39.xml" /><Relationship Id="rId45" Type="http://schemas.openxmlformats.org/officeDocument/2006/relationships/slide" Target="slides/slide44.xml" /><Relationship Id="rId53" Type="http://schemas.openxmlformats.org/officeDocument/2006/relationships/slide" Target="slides/slide52.xml" /><Relationship Id="rId58" Type="http://schemas.openxmlformats.org/officeDocument/2006/relationships/slide" Target="slides/slide57.xml" /><Relationship Id="rId66" Type="http://schemas.openxmlformats.org/officeDocument/2006/relationships/slide" Target="slides/slide65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23" Type="http://schemas.openxmlformats.org/officeDocument/2006/relationships/slide" Target="slides/slide22.xml" /><Relationship Id="rId28" Type="http://schemas.openxmlformats.org/officeDocument/2006/relationships/slide" Target="slides/slide27.xml" /><Relationship Id="rId36" Type="http://schemas.openxmlformats.org/officeDocument/2006/relationships/slide" Target="slides/slide35.xml" /><Relationship Id="rId49" Type="http://schemas.openxmlformats.org/officeDocument/2006/relationships/slide" Target="slides/slide48.xml" /><Relationship Id="rId57" Type="http://schemas.openxmlformats.org/officeDocument/2006/relationships/slide" Target="slides/slide56.xml" /><Relationship Id="rId61" Type="http://schemas.openxmlformats.org/officeDocument/2006/relationships/slide" Target="slides/slide60.xml" /><Relationship Id="rId10" Type="http://schemas.openxmlformats.org/officeDocument/2006/relationships/slide" Target="slides/slide9.xml" /><Relationship Id="rId19" Type="http://schemas.openxmlformats.org/officeDocument/2006/relationships/slide" Target="slides/slide18.xml" /><Relationship Id="rId31" Type="http://schemas.openxmlformats.org/officeDocument/2006/relationships/slide" Target="slides/slide30.xml" /><Relationship Id="rId44" Type="http://schemas.openxmlformats.org/officeDocument/2006/relationships/slide" Target="slides/slide43.xml" /><Relationship Id="rId52" Type="http://schemas.openxmlformats.org/officeDocument/2006/relationships/slide" Target="slides/slide51.xml" /><Relationship Id="rId60" Type="http://schemas.openxmlformats.org/officeDocument/2006/relationships/slide" Target="slides/slide59.xml" /><Relationship Id="rId65" Type="http://schemas.openxmlformats.org/officeDocument/2006/relationships/slide" Target="slides/slide64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Relationship Id="rId22" Type="http://schemas.openxmlformats.org/officeDocument/2006/relationships/slide" Target="slides/slide21.xml" /><Relationship Id="rId27" Type="http://schemas.openxmlformats.org/officeDocument/2006/relationships/slide" Target="slides/slide26.xml" /><Relationship Id="rId30" Type="http://schemas.openxmlformats.org/officeDocument/2006/relationships/slide" Target="slides/slide29.xml" /><Relationship Id="rId35" Type="http://schemas.openxmlformats.org/officeDocument/2006/relationships/slide" Target="slides/slide34.xml" /><Relationship Id="rId43" Type="http://schemas.openxmlformats.org/officeDocument/2006/relationships/slide" Target="slides/slide42.xml" /><Relationship Id="rId48" Type="http://schemas.openxmlformats.org/officeDocument/2006/relationships/slide" Target="slides/slide47.xml" /><Relationship Id="rId56" Type="http://schemas.openxmlformats.org/officeDocument/2006/relationships/slide" Target="slides/slide55.xml" /><Relationship Id="rId64" Type="http://schemas.openxmlformats.org/officeDocument/2006/relationships/slide" Target="slides/slide63.xml" /><Relationship Id="rId69" Type="http://schemas.openxmlformats.org/officeDocument/2006/relationships/presProps" Target="presProps.xml" /><Relationship Id="rId8" Type="http://schemas.openxmlformats.org/officeDocument/2006/relationships/slide" Target="slides/slide7.xml" /><Relationship Id="rId51" Type="http://schemas.openxmlformats.org/officeDocument/2006/relationships/slide" Target="slides/slide50.xml" /><Relationship Id="rId72" Type="http://schemas.openxmlformats.org/officeDocument/2006/relationships/tableStyles" Target="tableStyles.xml" /><Relationship Id="rId3" Type="http://schemas.openxmlformats.org/officeDocument/2006/relationships/slide" Target="slides/slide2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5" Type="http://schemas.openxmlformats.org/officeDocument/2006/relationships/slide" Target="slides/slide24.xml" /><Relationship Id="rId33" Type="http://schemas.openxmlformats.org/officeDocument/2006/relationships/slide" Target="slides/slide32.xml" /><Relationship Id="rId38" Type="http://schemas.openxmlformats.org/officeDocument/2006/relationships/slide" Target="slides/slide37.xml" /><Relationship Id="rId46" Type="http://schemas.openxmlformats.org/officeDocument/2006/relationships/slide" Target="slides/slide45.xml" /><Relationship Id="rId59" Type="http://schemas.openxmlformats.org/officeDocument/2006/relationships/slide" Target="slides/slide58.xml" /><Relationship Id="rId67" Type="http://schemas.openxmlformats.org/officeDocument/2006/relationships/slide" Target="slides/slide66.xml" /><Relationship Id="rId20" Type="http://schemas.openxmlformats.org/officeDocument/2006/relationships/slide" Target="slides/slide19.xml" /><Relationship Id="rId41" Type="http://schemas.openxmlformats.org/officeDocument/2006/relationships/slide" Target="slides/slide40.xml" /><Relationship Id="rId54" Type="http://schemas.openxmlformats.org/officeDocument/2006/relationships/slide" Target="slides/slide53.xml" /><Relationship Id="rId62" Type="http://schemas.openxmlformats.org/officeDocument/2006/relationships/slide" Target="slides/slide61.xml" /><Relationship Id="rId70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FCBAB-3FB7-4429-98A2-5E7FD41E8F03}" type="datetimeFigureOut">
              <a:rPr lang="en-US" smtClean="0"/>
              <a:t>7/13/2022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B50B1-2F86-4FCF-AF8E-527955DEF2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031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FCBAB-3FB7-4429-98A2-5E7FD41E8F03}" type="datetimeFigureOut">
              <a:rPr lang="en-US" smtClean="0"/>
              <a:t>7/13/2022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B50B1-2F86-4FCF-AF8E-527955DEF2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280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FCBAB-3FB7-4429-98A2-5E7FD41E8F03}" type="datetimeFigureOut">
              <a:rPr lang="en-US" smtClean="0"/>
              <a:t>7/13/2022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B50B1-2F86-4FCF-AF8E-527955DEF2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9634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33400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828801"/>
            <a:ext cx="10972800" cy="4302125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A5D3F6-3CA9-4981-9AED-86E1558C1C3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986782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FCBAB-3FB7-4429-98A2-5E7FD41E8F03}" type="datetimeFigureOut">
              <a:rPr lang="en-US" smtClean="0"/>
              <a:t>7/13/2022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B50B1-2F86-4FCF-AF8E-527955DEF2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9043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FCBAB-3FB7-4429-98A2-5E7FD41E8F03}" type="datetimeFigureOut">
              <a:rPr lang="en-US" smtClean="0"/>
              <a:t>7/13/2022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B50B1-2F86-4FCF-AF8E-527955DEF2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6821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FCBAB-3FB7-4429-98A2-5E7FD41E8F03}" type="datetimeFigureOut">
              <a:rPr lang="en-US" smtClean="0"/>
              <a:t>7/13/2022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B50B1-2F86-4FCF-AF8E-527955DEF2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3440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FCBAB-3FB7-4429-98A2-5E7FD41E8F03}" type="datetimeFigureOut">
              <a:rPr lang="en-US" smtClean="0"/>
              <a:t>7/13/2022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B50B1-2F86-4FCF-AF8E-527955DEF2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979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FCBAB-3FB7-4429-98A2-5E7FD41E8F03}" type="datetimeFigureOut">
              <a:rPr lang="en-US" smtClean="0"/>
              <a:t>7/13/2022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B50B1-2F86-4FCF-AF8E-527955DEF2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21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FCBAB-3FB7-4429-98A2-5E7FD41E8F03}" type="datetimeFigureOut">
              <a:rPr lang="en-US" smtClean="0"/>
              <a:t>7/13/2022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B50B1-2F86-4FCF-AF8E-527955DEF2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9629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FCBAB-3FB7-4429-98A2-5E7FD41E8F03}" type="datetimeFigureOut">
              <a:rPr lang="en-US" smtClean="0"/>
              <a:t>7/13/2022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B50B1-2F86-4FCF-AF8E-527955DEF2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732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FCBAB-3FB7-4429-98A2-5E7FD41E8F03}" type="datetimeFigureOut">
              <a:rPr lang="en-US" smtClean="0"/>
              <a:t>7/13/2022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B50B1-2F86-4FCF-AF8E-527955DEF2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792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theme" Target="../theme/theme1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9FCBAB-3FB7-4429-98A2-5E7FD41E8F03}" type="datetimeFigureOut">
              <a:rPr lang="en-US" smtClean="0"/>
              <a:t>7/13/2022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BB50B1-2F86-4FCF-AF8E-527955DEF2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070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://emedicine.medscape.com/article/211316-overview" TargetMode="External" /><Relationship Id="rId1" Type="http://schemas.openxmlformats.org/officeDocument/2006/relationships/slideLayout" Target="../slideLayouts/slideLayout2.xml" 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http://emedicine.medscape.com/article/156330-overview" TargetMode="External" /><Relationship Id="rId1" Type="http://schemas.openxmlformats.org/officeDocument/2006/relationships/slideLayout" Target="../slideLayouts/slideLayout2.xml" 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hyperlink" Target="http://emedicine.medscape.com/article/232915-overview" TargetMode="External" /><Relationship Id="rId1" Type="http://schemas.openxmlformats.org/officeDocument/2006/relationships/slideLayout" Target="../slideLayouts/slideLayout2.xml" 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hyperlink" Target="http://emedicine.medscape.com/article/221134-overview" TargetMode="External" /><Relationship Id="rId2" Type="http://schemas.openxmlformats.org/officeDocument/2006/relationships/hyperlink" Target="http://emedicine.medscape.com/article/189468-overview" TargetMode="External" /><Relationship Id="rId1" Type="http://schemas.openxmlformats.org/officeDocument/2006/relationships/slideLayout" Target="../slideLayouts/slideLayout2.xml" /><Relationship Id="rId5" Type="http://schemas.openxmlformats.org/officeDocument/2006/relationships/hyperlink" Target="http://emedicine.medscape.com/article/195778-overview" TargetMode="External" /><Relationship Id="rId4" Type="http://schemas.openxmlformats.org/officeDocument/2006/relationships/hyperlink" Target="http://emedicine.medscape.com/article/183920-overview" TargetMode="External" 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hyperlink" Target="http://emedicine.medscape.com/article/199627-overview" TargetMode="External" /><Relationship Id="rId1" Type="http://schemas.openxmlformats.org/officeDocument/2006/relationships/slideLayout" Target="../slideLayouts/slideLayout2.xml" 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hyperlink" Target="http://emedicine.medscape.com/article/171886-overview" TargetMode="External" /><Relationship Id="rId1" Type="http://schemas.openxmlformats.org/officeDocument/2006/relationships/slideLayout" Target="../slideLayouts/slideLayout2.xml" 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 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 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 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 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Typhoid fever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63375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Chromosomal virulence genes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/>
            <a:r>
              <a:rPr lang="en-US" altLang="en-US" b="1" u="sng"/>
              <a:t>Pathogenicity islands</a:t>
            </a:r>
          </a:p>
          <a:p>
            <a:pPr marL="609600" indent="-609600">
              <a:buFontTx/>
              <a:buAutoNum type="arabicPeriod"/>
            </a:pPr>
            <a:r>
              <a:rPr lang="en-US" altLang="en-US"/>
              <a:t>Salmonella Pathogenicity island 1:</a:t>
            </a:r>
          </a:p>
          <a:p>
            <a:pPr marL="609600" indent="-609600"/>
            <a:r>
              <a:rPr lang="en-US" altLang="en-US"/>
              <a:t>is responsible for </a:t>
            </a:r>
            <a:r>
              <a:rPr lang="en-US" altLang="en-US" b="1"/>
              <a:t>epithelial cell adherence</a:t>
            </a:r>
            <a:r>
              <a:rPr lang="en-US" altLang="en-US"/>
              <a:t> and invasion</a:t>
            </a:r>
          </a:p>
          <a:p>
            <a:pPr marL="609600" indent="-609600">
              <a:buFontTx/>
              <a:buAutoNum type="arabicPeriod" startAt="2"/>
            </a:pPr>
            <a:r>
              <a:rPr lang="en-US" altLang="en-US"/>
              <a:t>Salmonella Pathogenicity island 2: </a:t>
            </a:r>
          </a:p>
          <a:p>
            <a:pPr marL="609600" indent="-609600">
              <a:buNone/>
            </a:pPr>
            <a:r>
              <a:rPr lang="en-US" altLang="en-US"/>
              <a:t>      encode a type 3 bacterial secretion system that facilitates intracellular bacterial survival by interfering with the NADPH oxidase dependent killing mechanism of phagocytes</a:t>
            </a:r>
          </a:p>
        </p:txBody>
      </p:sp>
    </p:spTree>
    <p:extLst>
      <p:ext uri="{BB962C8B-B14F-4D97-AF65-F5344CB8AC3E}">
        <p14:creationId xmlns:p14="http://schemas.microsoft.com/office/powerpoint/2010/main" val="40540020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Pathogenesis cont.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/>
              <a:t>.</a:t>
            </a:r>
          </a:p>
          <a:p>
            <a:pPr eaLnBrk="1" hangingPunct="1"/>
            <a:r>
              <a:rPr lang="en-US" altLang="en-US"/>
              <a:t>It has specialized </a:t>
            </a:r>
            <a:r>
              <a:rPr lang="en-US" altLang="en-US" b="1"/>
              <a:t>fimbriae</a:t>
            </a:r>
            <a:r>
              <a:rPr lang="en-US" altLang="en-US"/>
              <a:t> that adhere to the epithelium ..</a:t>
            </a:r>
          </a:p>
          <a:p>
            <a:pPr eaLnBrk="1" hangingPunct="1"/>
            <a:r>
              <a:rPr lang="en-US" altLang="en-US"/>
              <a:t>It also has a Vi capsular antigen that masks PAMPs ( pathogen Associated molecular patterns), avoiding neutrophil-based inflammation.</a:t>
            </a:r>
          </a:p>
          <a:p>
            <a:pPr eaLnBrk="1" hangingPunct="1"/>
            <a:r>
              <a:rPr lang="en-US" altLang="en-US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909358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Pathogenesis cont.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Once in the sub mucosa it proliferates and recruits mononuclear cells and lymphocytes.---&gt; HYPERTROPHY OF PEYERS PATCHES.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/>
          </a:p>
          <a:p>
            <a:pPr eaLnBrk="1" hangingPunct="1"/>
            <a:r>
              <a:rPr lang="en-US" altLang="en-US"/>
              <a:t>.necrosis of submucosal tissues -</a:t>
            </a:r>
            <a:r>
              <a:rPr lang="en-US" altLang="en-US">
                <a:sym typeface="Wingdings" panose="05000000000000000000" pitchFamily="2" charset="2"/>
              </a:rPr>
              <a:t> ileal perforation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>
              <a:sym typeface="Wingdings" panose="05000000000000000000" pitchFamily="2" charset="2"/>
            </a:endParaRPr>
          </a:p>
          <a:p>
            <a:pPr eaLnBrk="1" hangingPunct="1"/>
            <a:r>
              <a:rPr lang="en-US" altLang="en-US">
                <a:sym typeface="Wingdings" panose="05000000000000000000" pitchFamily="2" charset="2"/>
              </a:rPr>
              <a:t>Secondary bacteremia with non typhi organisms can occur due to breeches in the intestinal mucosal barrier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6170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Systemic spread occurs through dissemination from the peyers patches to the reticuloendothelial system via the lymphatic system and the blood steam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/>
          </a:p>
          <a:p>
            <a:pPr eaLnBrk="1" hangingPunct="1"/>
            <a:r>
              <a:rPr lang="en-US" altLang="en-US"/>
              <a:t>Replication within the RES is the hallmark of typhoid fever</a:t>
            </a:r>
          </a:p>
        </p:txBody>
      </p:sp>
    </p:spTree>
    <p:extLst>
      <p:ext uri="{BB962C8B-B14F-4D97-AF65-F5344CB8AC3E}">
        <p14:creationId xmlns:p14="http://schemas.microsoft.com/office/powerpoint/2010/main" val="16360128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Pathogenesis cont.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Eventually they reside within the monocyte derived or tissue macrophages in the liver spleen or bone marrow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/>
          </a:p>
          <a:p>
            <a:pPr eaLnBrk="1" hangingPunct="1"/>
            <a:r>
              <a:rPr lang="en-US" altLang="en-US"/>
              <a:t>This is usually the source of relapsing infections and late pyogenic infections e g osteomyelitis, visceral absesces etc</a:t>
            </a:r>
          </a:p>
        </p:txBody>
      </p:sp>
    </p:spTree>
    <p:extLst>
      <p:ext uri="{BB962C8B-B14F-4D97-AF65-F5344CB8AC3E}">
        <p14:creationId xmlns:p14="http://schemas.microsoft.com/office/powerpoint/2010/main" val="11847653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The gallbladder is infected via either bacteremia or direct extension of </a:t>
            </a:r>
            <a:r>
              <a:rPr lang="en-US" altLang="en-US" i="1"/>
              <a:t>S typhi</a:t>
            </a:r>
            <a:r>
              <a:rPr lang="en-US" altLang="en-US"/>
              <a:t> –infected bile.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/>
          </a:p>
          <a:p>
            <a:pPr eaLnBrk="1" hangingPunct="1"/>
            <a:r>
              <a:rPr lang="en-US" altLang="en-US"/>
              <a:t> The result is that the organism re-enters the gastrointestinal tract in the bile and reinfects Peyers patches.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/>
          </a:p>
          <a:p>
            <a:pPr eaLnBrk="1" hangingPunct="1"/>
            <a:r>
              <a:rPr lang="en-US" altLang="en-US"/>
              <a:t> Bacteria that do not reinfect the host are  shed in the stool</a:t>
            </a:r>
          </a:p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539514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Chronic carriage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Is highest in</a:t>
            </a:r>
          </a:p>
          <a:p>
            <a:pPr lvl="1" eaLnBrk="1" hangingPunct="1"/>
            <a:r>
              <a:rPr lang="en-US" altLang="en-US"/>
              <a:t> women </a:t>
            </a:r>
          </a:p>
          <a:p>
            <a:pPr lvl="1" eaLnBrk="1" hangingPunct="1"/>
            <a:r>
              <a:rPr lang="en-US" altLang="en-US"/>
              <a:t>Persons with biliary abnormalities e g gallstones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/>
          </a:p>
          <a:p>
            <a:pPr eaLnBrk="1" hangingPunct="1"/>
            <a:r>
              <a:rPr lang="en-US" altLang="en-US"/>
              <a:t>S typhi carrier state has been found to be an independent risk factor for carcinoma gall bladder and cancers at other sites</a:t>
            </a:r>
          </a:p>
        </p:txBody>
      </p:sp>
    </p:spTree>
    <p:extLst>
      <p:ext uri="{BB962C8B-B14F-4D97-AF65-F5344CB8AC3E}">
        <p14:creationId xmlns:p14="http://schemas.microsoft.com/office/powerpoint/2010/main" val="9534529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Their ability to chronically infect the gallbladder is enhanced by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None/>
            </a:pPr>
            <a:r>
              <a:rPr lang="en-US" altLang="en-US"/>
              <a:t>1   Resistance to serum anti microbials peptides  and bile salts</a:t>
            </a:r>
          </a:p>
          <a:p>
            <a:pPr marL="609600" indent="-609600">
              <a:buNone/>
            </a:pPr>
            <a:endParaRPr lang="en-US" altLang="en-US"/>
          </a:p>
          <a:p>
            <a:pPr marL="609600" indent="-609600">
              <a:buNone/>
            </a:pPr>
            <a:r>
              <a:rPr lang="en-US" altLang="en-US"/>
              <a:t>2   Ability to survive intracellularly</a:t>
            </a:r>
          </a:p>
          <a:p>
            <a:pPr marL="609600" indent="-609600">
              <a:buNone/>
            </a:pPr>
            <a:endParaRPr lang="en-US" altLang="en-US"/>
          </a:p>
          <a:p>
            <a:pPr marL="609600" indent="-609600">
              <a:buNone/>
            </a:pPr>
            <a:r>
              <a:rPr lang="en-US" altLang="en-US"/>
              <a:t>3   Microbial enterohepatic circulation from the gut lumen to the reticuloendothelial system and back to the biliary and intestinal system</a:t>
            </a:r>
          </a:p>
        </p:txBody>
      </p:sp>
    </p:spTree>
    <p:extLst>
      <p:ext uri="{BB962C8B-B14F-4D97-AF65-F5344CB8AC3E}">
        <p14:creationId xmlns:p14="http://schemas.microsoft.com/office/powerpoint/2010/main" val="36309908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Chronic carriage in urine could be due to 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/>
          </a:p>
          <a:p>
            <a:pPr lvl="1" eaLnBrk="1" hangingPunct="1"/>
            <a:r>
              <a:rPr lang="en-US" altLang="en-US"/>
              <a:t>Abnormalities of the urinary tract e g urolithiasis , BPH ,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/>
          </a:p>
          <a:p>
            <a:pPr lvl="1" eaLnBrk="1" hangingPunct="1"/>
            <a:r>
              <a:rPr lang="en-US" altLang="en-US"/>
              <a:t>Concurrent bladder infection with schistosomiasis</a:t>
            </a:r>
          </a:p>
        </p:txBody>
      </p:sp>
    </p:spTree>
    <p:extLst>
      <p:ext uri="{BB962C8B-B14F-4D97-AF65-F5344CB8AC3E}">
        <p14:creationId xmlns:p14="http://schemas.microsoft.com/office/powerpoint/2010/main" val="4444177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Host factors predisposing to salmonella infection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Tx/>
              <a:buAutoNum type="arabicPeriod"/>
            </a:pPr>
            <a:r>
              <a:rPr lang="en-US" altLang="en-US"/>
              <a:t> </a:t>
            </a:r>
            <a:r>
              <a:rPr lang="en-US" altLang="en-US" i="1"/>
              <a:t>Low pH</a:t>
            </a:r>
          </a:p>
          <a:p>
            <a:pPr marL="609600" indent="-609600"/>
            <a:r>
              <a:rPr lang="en-US" altLang="en-US" i="1"/>
              <a:t>S typhi</a:t>
            </a:r>
            <a:r>
              <a:rPr lang="en-US" altLang="en-US"/>
              <a:t> are able to survive a stomach pH as low as 1.5.</a:t>
            </a:r>
          </a:p>
          <a:p>
            <a:pPr marL="990600" lvl="1" indent="-519113"/>
            <a:r>
              <a:rPr lang="en-US" altLang="en-US"/>
              <a:t> Antacids, histamine-2 receptor antagonists (H2 blockers), proton pump inhibitors, gastrectomy, and achlorhydria decrease stomach acidity and facilitate </a:t>
            </a:r>
            <a:r>
              <a:rPr lang="en-US" altLang="en-US" i="1"/>
              <a:t>S typhi</a:t>
            </a:r>
            <a:r>
              <a:rPr lang="en-US" altLang="en-US"/>
              <a:t> infection. </a:t>
            </a:r>
            <a:br>
              <a:rPr lang="en-US" altLang="en-US"/>
            </a:br>
            <a:br>
              <a:rPr lang="en-US" altLang="en-US"/>
            </a:b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311349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background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000"/>
              <a:t>Typhoid fever, also known as enteric fever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sz="2000"/>
          </a:p>
          <a:p>
            <a:pPr eaLnBrk="1" hangingPunct="1">
              <a:lnSpc>
                <a:spcPct val="80000"/>
              </a:lnSpc>
            </a:pPr>
            <a:r>
              <a:rPr lang="en-US" altLang="en-US" sz="2000"/>
              <a:t> is a potentially fatal multisystemic illness caused primarily by </a:t>
            </a:r>
            <a:r>
              <a:rPr lang="en-US" altLang="en-US" sz="2000" i="1"/>
              <a:t>Salmonella typhi a gram negative bacilli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sz="2000"/>
          </a:p>
          <a:p>
            <a:pPr eaLnBrk="1" hangingPunct="1">
              <a:lnSpc>
                <a:spcPct val="80000"/>
              </a:lnSpc>
            </a:pPr>
            <a:r>
              <a:rPr lang="en-US" altLang="en-US" sz="2000"/>
              <a:t>.</a:t>
            </a:r>
            <a:r>
              <a:rPr lang="en-US" altLang="en-US" sz="2000" i="1"/>
              <a:t>S typhi</a:t>
            </a:r>
            <a:r>
              <a:rPr lang="en-US" altLang="en-US" sz="2000"/>
              <a:t>  </a:t>
            </a:r>
            <a:r>
              <a:rPr lang="en-US" altLang="en-US" sz="2000">
                <a:sym typeface="Wingdings" panose="05000000000000000000" pitchFamily="2" charset="2"/>
              </a:rPr>
              <a:t></a:t>
            </a:r>
            <a:r>
              <a:rPr lang="en-US" altLang="en-US" sz="2000"/>
              <a:t> </a:t>
            </a:r>
            <a:r>
              <a:rPr lang="en-US" altLang="en-US" sz="2000" i="1"/>
              <a:t>typhos,</a:t>
            </a:r>
            <a:r>
              <a:rPr lang="en-US" altLang="en-US" sz="2000"/>
              <a:t> </a:t>
            </a:r>
            <a:r>
              <a:rPr lang="en-US" altLang="en-US" sz="2000">
                <a:sym typeface="Wingdings" panose="05000000000000000000" pitchFamily="2" charset="2"/>
              </a:rPr>
              <a:t></a:t>
            </a:r>
            <a:r>
              <a:rPr lang="en-US" altLang="en-US" sz="2000"/>
              <a:t> smoke or cloud that was believed to cause disease and madness.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sz="2000"/>
          </a:p>
          <a:p>
            <a:pPr eaLnBrk="1" hangingPunct="1">
              <a:lnSpc>
                <a:spcPct val="80000"/>
              </a:lnSpc>
            </a:pPr>
            <a:r>
              <a:rPr lang="en-US" altLang="en-US" sz="2000"/>
              <a:t> In the advanced stages of typhoid fever, the patient's level of consciousness is truly clouded</a:t>
            </a:r>
            <a:br>
              <a:rPr lang="en-US" altLang="en-US" sz="2000"/>
            </a:br>
            <a:br>
              <a:rPr lang="en-US" altLang="en-US" sz="2000"/>
            </a:br>
            <a:br>
              <a:rPr lang="en-US" altLang="en-US" sz="2000"/>
            </a:br>
            <a:endParaRPr lang="en-US" altLang="en-US" sz="2000"/>
          </a:p>
        </p:txBody>
      </p:sp>
    </p:spTree>
    <p:extLst>
      <p:ext uri="{BB962C8B-B14F-4D97-AF65-F5344CB8AC3E}">
        <p14:creationId xmlns:p14="http://schemas.microsoft.com/office/powerpoint/2010/main" val="211713420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/>
              <a:t>2 . </a:t>
            </a:r>
            <a:r>
              <a:rPr lang="en-US" altLang="en-US">
                <a:hlinkClick r:id="rId2"/>
              </a:rPr>
              <a:t>HIV/AIDS</a:t>
            </a:r>
            <a:r>
              <a:rPr lang="en-US" altLang="en-US"/>
              <a:t>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is clearly associated with an increased risk of nontyphoidal </a:t>
            </a:r>
            <a:r>
              <a:rPr lang="en-US" altLang="en-US" i="1"/>
              <a:t>Salmonella</a:t>
            </a:r>
            <a:r>
              <a:rPr lang="en-US" altLang="en-US"/>
              <a:t> infection;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Not clear whether same applies for S typhi.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However HIV  patients fare poorly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Clinical presentation may differ i.e. presentation with severe diarrhea and colitis</a:t>
            </a:r>
            <a:r>
              <a:rPr lang="en-US" altLang="en-US" sz="1000"/>
              <a:t>1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400"/>
              <a:t>1. Gotuzzo, E, Friosancho, O, Sanchez, J, et al. Association between the acquired immunodeficiency syndrome and infection with Salmonella typhi or Salmonella paratyphi in an endemic typhoid area. Arch Intern Med 1991; 151:381 </a:t>
            </a:r>
            <a:br>
              <a:rPr lang="en-US" altLang="en-US" sz="1400"/>
            </a:br>
            <a:br>
              <a:rPr lang="en-US" altLang="en-US" sz="1400"/>
            </a:br>
            <a:endParaRPr lang="en-US" altLang="en-US" sz="1400"/>
          </a:p>
        </p:txBody>
      </p:sp>
    </p:spTree>
    <p:extLst>
      <p:ext uri="{BB962C8B-B14F-4D97-AF65-F5344CB8AC3E}">
        <p14:creationId xmlns:p14="http://schemas.microsoft.com/office/powerpoint/2010/main" val="348558489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Other host risk factors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L="609600" indent="-609600">
              <a:lnSpc>
                <a:spcPct val="80000"/>
              </a:lnSpc>
            </a:pPr>
            <a:r>
              <a:rPr lang="en-US" altLang="en-US" sz="2400"/>
              <a:t>Corticosteroids</a:t>
            </a:r>
          </a:p>
          <a:p>
            <a:pPr marL="609600" indent="-609600">
              <a:lnSpc>
                <a:spcPct val="80000"/>
              </a:lnSpc>
            </a:pPr>
            <a:r>
              <a:rPr lang="en-US" altLang="en-US" sz="2400"/>
              <a:t>Malignancy</a:t>
            </a:r>
          </a:p>
          <a:p>
            <a:pPr marL="609600" indent="-609600">
              <a:lnSpc>
                <a:spcPct val="80000"/>
              </a:lnSpc>
            </a:pPr>
            <a:r>
              <a:rPr lang="en-US" altLang="en-US" sz="2400"/>
              <a:t>Hemoglobinopathies</a:t>
            </a:r>
          </a:p>
          <a:p>
            <a:pPr marL="609600" indent="-609600">
              <a:lnSpc>
                <a:spcPct val="80000"/>
              </a:lnSpc>
            </a:pPr>
            <a:r>
              <a:rPr lang="en-US" altLang="en-US" sz="2400"/>
              <a:t>Malaria</a:t>
            </a:r>
          </a:p>
          <a:p>
            <a:pPr marL="609600" indent="-609600">
              <a:lnSpc>
                <a:spcPct val="80000"/>
              </a:lnSpc>
            </a:pPr>
            <a:r>
              <a:rPr lang="en-US" altLang="en-US" sz="2400"/>
              <a:t> histoplasmosis</a:t>
            </a:r>
          </a:p>
          <a:p>
            <a:pPr marL="609600" indent="-609600">
              <a:lnSpc>
                <a:spcPct val="80000"/>
              </a:lnSpc>
            </a:pPr>
            <a:r>
              <a:rPr lang="en-US" altLang="en-US" sz="2400"/>
              <a:t>Schistosomiasis</a:t>
            </a:r>
          </a:p>
          <a:p>
            <a:pPr marL="609600" indent="-609600">
              <a:lnSpc>
                <a:spcPct val="80000"/>
              </a:lnSpc>
            </a:pPr>
            <a:r>
              <a:rPr lang="en-US" altLang="en-US" sz="2400"/>
              <a:t>Inflammatory bowel disease </a:t>
            </a:r>
          </a:p>
          <a:p>
            <a:pPr marL="609600" indent="-609600">
              <a:lnSpc>
                <a:spcPct val="80000"/>
              </a:lnSpc>
            </a:pPr>
            <a:r>
              <a:rPr lang="en-US" altLang="en-US" sz="2400"/>
              <a:t>Extremes of age</a:t>
            </a:r>
          </a:p>
          <a:p>
            <a:pPr marL="609600" indent="-609600">
              <a:lnSpc>
                <a:spcPct val="80000"/>
              </a:lnSpc>
            </a:pPr>
            <a:r>
              <a:rPr lang="en-US" altLang="en-US" sz="2400"/>
              <a:t>Altered intestinal function</a:t>
            </a:r>
          </a:p>
          <a:p>
            <a:pPr marL="609600" indent="-609600">
              <a:lnSpc>
                <a:spcPct val="80000"/>
              </a:lnSpc>
            </a:pPr>
            <a:r>
              <a:rPr lang="en-US" altLang="en-US" sz="2400"/>
              <a:t>Chronic granulomatous disease</a:t>
            </a:r>
          </a:p>
          <a:p>
            <a:pPr marL="609600" indent="-609600">
              <a:lnSpc>
                <a:spcPct val="80000"/>
              </a:lnSpc>
            </a:pPr>
            <a:r>
              <a:rPr lang="en-US" altLang="en-US" sz="2400"/>
              <a:t>Impaired phagocytic function</a:t>
            </a:r>
          </a:p>
        </p:txBody>
      </p:sp>
    </p:spTree>
    <p:extLst>
      <p:ext uri="{BB962C8B-B14F-4D97-AF65-F5344CB8AC3E}">
        <p14:creationId xmlns:p14="http://schemas.microsoft.com/office/powerpoint/2010/main" val="422654389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Environmental and behavioral risk factors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/>
              <a:t>eating food from street vendors,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 living in the same household with someone who has new case of typhoid fever,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 washing the hands inadequately,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 sharing food from the same plate, drinking unpurified water, and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 living in a household that does not have a toilet.</a:t>
            </a:r>
          </a:p>
          <a:p>
            <a:pPr eaLnBrk="1" hangingPunct="1">
              <a:lnSpc>
                <a:spcPct val="90000"/>
              </a:lnSpc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700568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Clinical manifestations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b="1"/>
              <a:t>Classic typhoid fever syndrome</a:t>
            </a:r>
            <a:r>
              <a:rPr lang="en-US" altLang="en-US"/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Typhoid fever begins 5 -21 days after ingestion of </a:t>
            </a:r>
            <a:r>
              <a:rPr lang="en-US" altLang="en-US" i="1"/>
              <a:t>S typhi.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/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i="1"/>
              <a:t>The fever pattern is stepwise, characterized by</a:t>
            </a:r>
            <a:r>
              <a:rPr lang="en-US" altLang="en-US"/>
              <a:t> a rising temperature over the course of each day that drops by the subsequent morning. The peaks and troughs rise progressively over time.</a:t>
            </a:r>
            <a:br>
              <a:rPr lang="en-US" altLang="en-US"/>
            </a:br>
            <a:br>
              <a:rPr lang="en-US" altLang="en-US"/>
            </a:b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910603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1</a:t>
            </a:r>
            <a:r>
              <a:rPr lang="en-US" altLang="en-US" baseline="30000"/>
              <a:t>st</a:t>
            </a:r>
            <a:r>
              <a:rPr lang="en-US" altLang="en-US"/>
              <a:t> week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gastrointestinal manifestations.</a:t>
            </a:r>
          </a:p>
          <a:p>
            <a:pPr lvl="1" eaLnBrk="1" hangingPunct="1"/>
            <a:r>
              <a:rPr lang="en-US" altLang="en-US"/>
              <a:t> These include diffuse abdominal pain and tenderness and, </a:t>
            </a:r>
          </a:p>
          <a:p>
            <a:pPr lvl="1" eaLnBrk="1" hangingPunct="1"/>
            <a:r>
              <a:rPr lang="en-US" altLang="en-US"/>
              <a:t>constipation that lasts the duration of the illness.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/>
          </a:p>
          <a:p>
            <a:pPr eaLnBrk="1" hangingPunct="1"/>
            <a:r>
              <a:rPr lang="en-US" altLang="en-US"/>
              <a:t> dry cough,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/>
          </a:p>
          <a:p>
            <a:pPr eaLnBrk="1" hangingPunct="1"/>
            <a:r>
              <a:rPr lang="en-US" altLang="en-US"/>
              <a:t> dull frontal headache, delirium, and an increasingly stuporous malaise</a:t>
            </a:r>
          </a:p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2887615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End of 1</a:t>
            </a:r>
            <a:r>
              <a:rPr lang="en-US" altLang="en-US" baseline="30000"/>
              <a:t>st</a:t>
            </a:r>
            <a:r>
              <a:rPr lang="en-US" altLang="en-US"/>
              <a:t> week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, the fever plateaus at 103-104°F (39-40°C)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/>
              <a:t>. </a:t>
            </a:r>
          </a:p>
          <a:p>
            <a:pPr eaLnBrk="1" hangingPunct="1"/>
            <a:r>
              <a:rPr lang="en-US" altLang="en-US"/>
              <a:t>The patient develops </a:t>
            </a:r>
            <a:r>
              <a:rPr lang="en-US" altLang="en-US" b="1"/>
              <a:t>rose spots</a:t>
            </a:r>
            <a:r>
              <a:rPr lang="en-US" altLang="en-US"/>
              <a:t>, which are salmon-colored, blanching, truncal, maculopapules usually 1-4 cm wide and fewer than 5 in number; these generally resolve within 2-5 days.</a:t>
            </a:r>
          </a:p>
        </p:txBody>
      </p:sp>
    </p:spTree>
    <p:extLst>
      <p:ext uri="{BB962C8B-B14F-4D97-AF65-F5344CB8AC3E}">
        <p14:creationId xmlns:p14="http://schemas.microsoft.com/office/powerpoint/2010/main" val="307865636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2</a:t>
            </a:r>
            <a:r>
              <a:rPr lang="en-US" altLang="en-US" baseline="30000"/>
              <a:t>nd</a:t>
            </a:r>
            <a:r>
              <a:rPr lang="en-US" altLang="en-US"/>
              <a:t> week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Progression of symptoms</a:t>
            </a:r>
          </a:p>
          <a:p>
            <a:pPr eaLnBrk="1" hangingPunct="1"/>
            <a:r>
              <a:rPr lang="en-US" altLang="en-US" dirty="0"/>
              <a:t>Abdominal  distension, and</a:t>
            </a:r>
          </a:p>
          <a:p>
            <a:pPr eaLnBrk="1" hangingPunct="1"/>
            <a:r>
              <a:rPr lang="en-US" altLang="en-US" dirty="0"/>
              <a:t> soft splenomegaly is common. </a:t>
            </a:r>
          </a:p>
          <a:p>
            <a:pPr eaLnBrk="1" hangingPunct="1"/>
            <a:r>
              <a:rPr lang="en-US" altLang="en-US" dirty="0"/>
              <a:t>Relative bradycardia and </a:t>
            </a:r>
            <a:r>
              <a:rPr lang="en-US" altLang="en-US" dirty="0" err="1"/>
              <a:t>dicrotic</a:t>
            </a:r>
            <a:r>
              <a:rPr lang="en-US" altLang="en-US" dirty="0"/>
              <a:t> pulse (double beat, the second beat weaker than the first) may develop.</a:t>
            </a:r>
            <a:br>
              <a:rPr lang="en-US" altLang="en-US" dirty="0"/>
            </a:br>
            <a:br>
              <a:rPr lang="en-US" altLang="en-US" dirty="0"/>
            </a:br>
            <a:endParaRPr lang="en-US" altLang="en-US" dirty="0"/>
          </a:p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64986994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3</a:t>
            </a:r>
            <a:r>
              <a:rPr lang="en-US" altLang="en-US" baseline="30000"/>
              <a:t>rd week</a:t>
            </a:r>
            <a:r>
              <a:rPr lang="en-US" altLang="en-US"/>
              <a:t> 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/>
              <a:t>Fever continues.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 patient becomes toxic and anorexic with significant weight loss.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 conjunctivitis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  tachypneia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 thready pulse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 pneumonitis.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Severe abdominal distension ..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 Some patients experience foul, green-yellow, liquid diarrhea (pea soup diarrhea). </a:t>
            </a:r>
          </a:p>
        </p:txBody>
      </p:sp>
    </p:spTree>
    <p:extLst>
      <p:ext uri="{BB962C8B-B14F-4D97-AF65-F5344CB8AC3E}">
        <p14:creationId xmlns:p14="http://schemas.microsoft.com/office/powerpoint/2010/main" val="329843458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3</a:t>
            </a:r>
            <a:r>
              <a:rPr lang="en-US" altLang="en-US" baseline="30000"/>
              <a:t>rd</a:t>
            </a:r>
            <a:r>
              <a:rPr lang="en-US" altLang="en-US"/>
              <a:t> week cont.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The individual may descend into the </a:t>
            </a:r>
            <a:r>
              <a:rPr lang="en-US" altLang="en-US" b="1"/>
              <a:t>typhoid state</a:t>
            </a:r>
            <a:r>
              <a:rPr lang="en-US" altLang="en-US"/>
              <a:t>, which is characterized by apathy, confusion, and even psychosis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/>
          </a:p>
          <a:p>
            <a:pPr eaLnBrk="1" hangingPunct="1"/>
            <a:r>
              <a:rPr lang="en-US" altLang="en-US"/>
              <a:t> bowel perforation and peritonitis.</a:t>
            </a:r>
          </a:p>
          <a:p>
            <a:pPr eaLnBrk="1" hangingPunct="1"/>
            <a:r>
              <a:rPr lang="en-US" altLang="en-US"/>
              <a:t>. At this point, overwhelming toxemia, </a:t>
            </a:r>
            <a:r>
              <a:rPr lang="en-US" altLang="en-US">
                <a:hlinkClick r:id="rId2"/>
              </a:rPr>
              <a:t>myocarditis</a:t>
            </a:r>
            <a:r>
              <a:rPr lang="en-US" altLang="en-US"/>
              <a:t>, or intestinal hemorrhage may cause death.</a:t>
            </a:r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745535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4 th week.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Improvement of symptoms over a few days. </a:t>
            </a:r>
          </a:p>
          <a:p>
            <a:pPr eaLnBrk="1" hangingPunct="1"/>
            <a:r>
              <a:rPr lang="en-US" altLang="en-US"/>
              <a:t>Intestinal and neurological complications may still occur in surviving untreated individuals.</a:t>
            </a:r>
          </a:p>
          <a:p>
            <a:pPr eaLnBrk="1" hangingPunct="1"/>
            <a:r>
              <a:rPr lang="en-US" altLang="en-US"/>
              <a:t> Weight loss and debilitating weakness last months. </a:t>
            </a:r>
          </a:p>
          <a:p>
            <a:pPr eaLnBrk="1" hangingPunct="1"/>
            <a:r>
              <a:rPr lang="en-US" altLang="en-US"/>
              <a:t>Some survivors become asymptomatic </a:t>
            </a:r>
            <a:r>
              <a:rPr lang="en-US" altLang="en-US" i="1"/>
              <a:t>S typhi</a:t>
            </a:r>
            <a:r>
              <a:rPr lang="en-US" altLang="en-US"/>
              <a:t> carriers and have the potential to transmit the bacteria indefinitely.</a:t>
            </a:r>
          </a:p>
        </p:txBody>
      </p:sp>
    </p:spTree>
    <p:extLst>
      <p:ext uri="{BB962C8B-B14F-4D97-AF65-F5344CB8AC3E}">
        <p14:creationId xmlns:p14="http://schemas.microsoft.com/office/powerpoint/2010/main" val="15226707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causes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Enteric fever can also be caused by </a:t>
            </a:r>
          </a:p>
          <a:p>
            <a:pPr eaLnBrk="1" hangingPunct="1"/>
            <a:r>
              <a:rPr lang="en-US" altLang="en-US"/>
              <a:t>S paratyphi A</a:t>
            </a:r>
          </a:p>
          <a:p>
            <a:pPr eaLnBrk="1" hangingPunct="1"/>
            <a:r>
              <a:rPr lang="en-US" altLang="en-US"/>
              <a:t>S paratyphi B</a:t>
            </a:r>
          </a:p>
          <a:p>
            <a:pPr eaLnBrk="1" hangingPunct="1"/>
            <a:r>
              <a:rPr lang="en-US" altLang="en-US"/>
              <a:t>S paratyphi C</a:t>
            </a:r>
          </a:p>
          <a:p>
            <a:pPr eaLnBrk="1" hangingPunct="1"/>
            <a:r>
              <a:rPr lang="en-US" altLang="en-US"/>
              <a:t>Non typhoidal salmonella (S typhimurium and S enteritidis)</a:t>
            </a:r>
          </a:p>
        </p:txBody>
      </p:sp>
    </p:spTree>
    <p:extLst>
      <p:ext uri="{BB962C8B-B14F-4D97-AF65-F5344CB8AC3E}">
        <p14:creationId xmlns:p14="http://schemas.microsoft.com/office/powerpoint/2010/main" val="50446791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.atypical presentations of typhoid fever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/>
              <a:t> </a:t>
            </a:r>
            <a:br>
              <a:rPr lang="en-US" altLang="en-US" b="1"/>
            </a:br>
            <a:br>
              <a:rPr lang="en-US" altLang="en-US"/>
            </a:br>
            <a:r>
              <a:rPr lang="en-US" altLang="en-US"/>
              <a:t>. The stepladder fever pattern . .—only 12% of cases.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 Fever May also be steady and insidious .</a:t>
            </a:r>
            <a:br>
              <a:rPr lang="en-US" altLang="en-US"/>
            </a:br>
            <a:br>
              <a:rPr lang="en-US" altLang="en-US"/>
            </a:br>
            <a:r>
              <a:rPr lang="en-US" altLang="en-US"/>
              <a:t>Young children, individuals with AIDS, and 1/3 of immunocompetent adults who develop typhoid fever develop diarrhea rather than constipation..</a:t>
            </a:r>
            <a:br>
              <a:rPr lang="en-US" altLang="en-US"/>
            </a:br>
            <a:br>
              <a:rPr lang="en-US" altLang="en-US"/>
            </a:b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831101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Atypical manifestations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severe headaches that may mimic </a:t>
            </a:r>
            <a:r>
              <a:rPr lang="en-US" altLang="en-US">
                <a:hlinkClick r:id="rId2"/>
              </a:rPr>
              <a:t>meningitis</a:t>
            </a:r>
            <a:r>
              <a:rPr lang="en-US" altLang="en-US"/>
              <a:t>, </a:t>
            </a:r>
          </a:p>
          <a:p>
            <a:pPr eaLnBrk="1" hangingPunct="1"/>
            <a:r>
              <a:rPr lang="en-US" altLang="en-US"/>
              <a:t>acute lobar pneumonia</a:t>
            </a:r>
          </a:p>
          <a:p>
            <a:pPr eaLnBrk="1" hangingPunct="1"/>
            <a:r>
              <a:rPr lang="en-US" altLang="en-US"/>
              <a:t> isolated Arthralgias,</a:t>
            </a:r>
          </a:p>
          <a:p>
            <a:pPr eaLnBrk="1" hangingPunct="1"/>
            <a:r>
              <a:rPr lang="en-US" altLang="en-US"/>
              <a:t> urinary symptoms,</a:t>
            </a:r>
          </a:p>
          <a:p>
            <a:pPr eaLnBrk="1" hangingPunct="1"/>
            <a:r>
              <a:rPr lang="en-US" altLang="en-US"/>
              <a:t> severe jaundice, or fever alone. </a:t>
            </a:r>
          </a:p>
          <a:p>
            <a:pPr eaLnBrk="1" hangingPunct="1"/>
            <a:br>
              <a:rPr lang="en-US" altLang="en-US"/>
            </a:b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6578035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Clinical features cont.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b="1"/>
              <a:t>Neurological</a:t>
            </a:r>
            <a:r>
              <a:rPr lang="en-US" altLang="en-US"/>
              <a:t> </a:t>
            </a:r>
          </a:p>
          <a:p>
            <a:pPr eaLnBrk="1" hangingPunct="1"/>
            <a:r>
              <a:rPr lang="en-US" altLang="en-US"/>
              <a:t>Malaise </a:t>
            </a:r>
          </a:p>
          <a:p>
            <a:pPr eaLnBrk="1" hangingPunct="1"/>
            <a:r>
              <a:rPr lang="en-US" altLang="en-US"/>
              <a:t>Typhoid state (common) Insomnia  Confusion/delirium , Psychosis Catatonia  </a:t>
            </a:r>
          </a:p>
          <a:p>
            <a:pPr eaLnBrk="1" hangingPunct="1"/>
            <a:r>
              <a:rPr lang="en-US" altLang="en-US"/>
              <a:t>Frontal headache  Meningeal signs  </a:t>
            </a:r>
          </a:p>
          <a:p>
            <a:pPr eaLnBrk="1" hangingPunct="1"/>
            <a:r>
              <a:rPr lang="en-US" altLang="en-US"/>
              <a:t>Parkinsonism  </a:t>
            </a:r>
          </a:p>
        </p:txBody>
      </p:sp>
    </p:spTree>
    <p:extLst>
      <p:ext uri="{BB962C8B-B14F-4D97-AF65-F5344CB8AC3E}">
        <p14:creationId xmlns:p14="http://schemas.microsoft.com/office/powerpoint/2010/main" val="277842982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 </a:t>
            </a:r>
            <a:r>
              <a:rPr lang="en-US" altLang="en-US" b="1"/>
              <a:t>Urogenital:</a:t>
            </a:r>
            <a:r>
              <a:rPr lang="en-US" altLang="en-US"/>
              <a:t> Urinary retention Hematuria Renal pain</a:t>
            </a:r>
          </a:p>
          <a:p>
            <a:pPr eaLnBrk="1" hangingPunct="1"/>
            <a:r>
              <a:rPr lang="en-US" altLang="en-US"/>
              <a:t> </a:t>
            </a:r>
            <a:r>
              <a:rPr lang="en-US" altLang="en-US" b="1"/>
              <a:t>Musculoskeletal</a:t>
            </a:r>
            <a:r>
              <a:rPr lang="en-US" altLang="en-US"/>
              <a:t> Myalgias Arthralgias</a:t>
            </a:r>
          </a:p>
          <a:p>
            <a:pPr eaLnBrk="1" hangingPunct="1"/>
            <a:r>
              <a:rPr lang="en-US" altLang="en-US" b="1"/>
              <a:t>Rheumatologic</a:t>
            </a:r>
            <a:r>
              <a:rPr lang="en-US" altLang="en-US"/>
              <a:t> Arthritis (large joint)</a:t>
            </a:r>
          </a:p>
          <a:p>
            <a:pPr eaLnBrk="1" hangingPunct="1"/>
            <a:r>
              <a:rPr lang="en-US" altLang="en-US" b="1"/>
              <a:t>Dermatologic</a:t>
            </a:r>
            <a:r>
              <a:rPr lang="en-US" altLang="en-US"/>
              <a:t> Rose spots </a:t>
            </a:r>
          </a:p>
          <a:p>
            <a:pPr eaLnBrk="1" hangingPunct="1"/>
            <a:r>
              <a:rPr lang="en-US" altLang="en-US" b="1"/>
              <a:t>Miscellaneous</a:t>
            </a:r>
            <a:r>
              <a:rPr lang="en-US" altLang="en-US"/>
              <a:t> Abscess (anywhere) </a:t>
            </a:r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8240736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b="1"/>
              <a:t>Gastrointestinal</a:t>
            </a:r>
            <a:r>
              <a:rPr lang="en-US" altLang="en-US"/>
              <a:t> </a:t>
            </a:r>
          </a:p>
          <a:p>
            <a:pPr eaLnBrk="1" hangingPunct="1"/>
            <a:r>
              <a:rPr lang="en-US" altLang="en-US"/>
              <a:t>Constipation, Diarrhea  (pea soup) ,Bloating   </a:t>
            </a:r>
            <a:br>
              <a:rPr lang="en-US" altLang="en-US"/>
            </a:br>
            <a:r>
              <a:rPr lang="en-US" altLang="en-US"/>
              <a:t> Diffuse mild abdominal pain   or lower quadrant pain  </a:t>
            </a:r>
            <a:br>
              <a:rPr lang="en-US" altLang="en-US"/>
            </a:br>
            <a:r>
              <a:rPr lang="en-US" altLang="en-US"/>
              <a:t> Gastrointestinal hemorrhage </a:t>
            </a:r>
          </a:p>
          <a:p>
            <a:pPr eaLnBrk="1" hangingPunct="1"/>
            <a:r>
              <a:rPr lang="en-US" altLang="en-US"/>
              <a:t>intestinal perforation  </a:t>
            </a:r>
          </a:p>
          <a:p>
            <a:pPr eaLnBrk="1" hangingPunct="1"/>
            <a:r>
              <a:rPr lang="en-US" altLang="en-US"/>
              <a:t> Hepatosplenomegaly, Jaundice, Gallbladder pain </a:t>
            </a:r>
          </a:p>
        </p:txBody>
      </p:sp>
    </p:spTree>
    <p:extLst>
      <p:ext uri="{BB962C8B-B14F-4D97-AF65-F5344CB8AC3E}">
        <p14:creationId xmlns:p14="http://schemas.microsoft.com/office/powerpoint/2010/main" val="203924255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b="1"/>
              <a:t>Ear, nose, and throat</a:t>
            </a:r>
            <a:r>
              <a:rPr lang="en-US" altLang="en-US"/>
              <a:t> </a:t>
            </a:r>
          </a:p>
          <a:p>
            <a:pPr eaLnBrk="1" hangingPunct="1"/>
            <a:r>
              <a:rPr lang="en-US" altLang="en-US"/>
              <a:t>Coated tongue  Sore throat    </a:t>
            </a:r>
          </a:p>
          <a:p>
            <a:pPr eaLnBrk="1" hangingPunct="1"/>
            <a:r>
              <a:rPr lang="en-US" altLang="en-US"/>
              <a:t> </a:t>
            </a:r>
            <a:r>
              <a:rPr lang="en-US" altLang="en-US" b="1"/>
              <a:t>Pulmonary</a:t>
            </a:r>
            <a:r>
              <a:rPr lang="en-US" altLang="en-US"/>
              <a:t> Mild cough   Bronchitic cough   Rales   Pneumonia (lobar) basal)</a:t>
            </a:r>
          </a:p>
          <a:p>
            <a:pPr eaLnBrk="1" hangingPunct="1"/>
            <a:r>
              <a:rPr lang="en-US" altLang="en-US" b="1"/>
              <a:t>Cardiovascular</a:t>
            </a:r>
            <a:r>
              <a:rPr lang="en-US" altLang="en-US"/>
              <a:t> Dicrotic pulse Myocarditis Rare  Pericarditis    Thrombophlebitis  </a:t>
            </a:r>
          </a:p>
        </p:txBody>
      </p:sp>
    </p:spTree>
    <p:extLst>
      <p:ext uri="{BB962C8B-B14F-4D97-AF65-F5344CB8AC3E}">
        <p14:creationId xmlns:p14="http://schemas.microsoft.com/office/powerpoint/2010/main" val="50168043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Differential diagnosis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endParaRPr lang="en-US" altLang="en-US" b="1"/>
          </a:p>
          <a:p>
            <a:pPr eaLnBrk="1" hangingPunct="1"/>
            <a:r>
              <a:rPr lang="en-US" altLang="en-US">
                <a:hlinkClick r:id="rId2"/>
              </a:rPr>
              <a:t>Abdominal Abscess</a:t>
            </a:r>
            <a:endParaRPr lang="en-US" altLang="en-US"/>
          </a:p>
          <a:p>
            <a:pPr eaLnBrk="1" hangingPunct="1"/>
            <a:r>
              <a:rPr lang="en-US" altLang="en-US">
                <a:hlinkClick r:id="rId3"/>
              </a:rPr>
              <a:t>Malaria</a:t>
            </a:r>
            <a:endParaRPr lang="en-US" altLang="en-US"/>
          </a:p>
          <a:p>
            <a:pPr eaLnBrk="1" hangingPunct="1"/>
            <a:r>
              <a:rPr lang="en-US" altLang="en-US">
                <a:hlinkClick r:id="rId4"/>
              </a:rPr>
              <a:t>Amebic Hepatic Abscesses</a:t>
            </a:r>
            <a:endParaRPr lang="en-US" altLang="en-US"/>
          </a:p>
          <a:p>
            <a:pPr eaLnBrk="1" hangingPunct="1"/>
            <a:r>
              <a:rPr lang="en-US" altLang="en-US">
                <a:hlinkClick r:id="rId5"/>
              </a:rPr>
              <a:t>Appendicitis</a:t>
            </a:r>
            <a:endParaRPr lang="en-US" altLang="en-US"/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6666946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prognosis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  .untreated individuals have a 15 % mortality</a:t>
            </a:r>
          </a:p>
          <a:p>
            <a:pPr eaLnBrk="1" hangingPunct="1"/>
            <a:r>
              <a:rPr lang="en-US" altLang="en-US"/>
              <a:t>10-20% relapse;</a:t>
            </a:r>
          </a:p>
          <a:p>
            <a:pPr eaLnBrk="1" hangingPunct="1"/>
            <a:r>
              <a:rPr lang="en-US" altLang="en-US"/>
              <a:t> 3-4% chronic carriers;</a:t>
            </a:r>
            <a:br>
              <a:rPr lang="en-US" altLang="en-US"/>
            </a:br>
            <a:r>
              <a:rPr lang="en-US" altLang="en-US"/>
              <a:t>long-term neurological sequelae </a:t>
            </a:r>
            <a:br>
              <a:rPr lang="en-US" altLang="en-US"/>
            </a:br>
            <a:r>
              <a:rPr lang="en-US" altLang="en-US"/>
              <a:t>gallbladder cancer; </a:t>
            </a:r>
          </a:p>
        </p:txBody>
      </p:sp>
    </p:spTree>
    <p:extLst>
      <p:ext uri="{BB962C8B-B14F-4D97-AF65-F5344CB8AC3E}">
        <p14:creationId xmlns:p14="http://schemas.microsoft.com/office/powerpoint/2010/main" val="19670746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Work up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b="1"/>
          </a:p>
          <a:p>
            <a:pPr eaLnBrk="1" hangingPunct="1">
              <a:lnSpc>
                <a:spcPct val="90000"/>
              </a:lnSpc>
            </a:pPr>
            <a:r>
              <a:rPr lang="en-US" altLang="en-US" b="1"/>
              <a:t>Laboratory Studies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The diagnosis of typhoid fever (enteric fever) is primarily clinical.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/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Culture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The criterion standard for diagnosis  is culture isolation of the organism.(100% specific.)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Culture of bone marrow aspirate is 90% sensitive until at least 5 days after commencement of antibiotics. .</a:t>
            </a:r>
          </a:p>
        </p:txBody>
      </p:sp>
    </p:spTree>
    <p:extLst>
      <p:ext uri="{BB962C8B-B14F-4D97-AF65-F5344CB8AC3E}">
        <p14:creationId xmlns:p14="http://schemas.microsoft.com/office/powerpoint/2010/main" val="391218551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1 -cultures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/>
          </a:p>
          <a:p>
            <a:pPr lvl="1" eaLnBrk="1" hangingPunct="1"/>
            <a:r>
              <a:rPr lang="en-US" altLang="en-US"/>
              <a:t>Blood, intestinal secretions (vomitus or duodenal aspirate), and stool culture are 85-90% sensitive in patients  who present within the first week of onset.</a:t>
            </a:r>
          </a:p>
          <a:p>
            <a:pPr lvl="1" eaLnBrk="1" hangingPunct="1"/>
            <a:r>
              <a:rPr lang="en-US" altLang="en-US"/>
              <a:t> They decline to 20-30% later in the disease course. </a:t>
            </a:r>
          </a:p>
        </p:txBody>
      </p:sp>
    </p:spTree>
    <p:extLst>
      <p:ext uri="{BB962C8B-B14F-4D97-AF65-F5344CB8AC3E}">
        <p14:creationId xmlns:p14="http://schemas.microsoft.com/office/powerpoint/2010/main" val="29322526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Spectrum of clinical infections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/>
              <a:t>S typhi causes a wide spectrum of illnesses in humans namely: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Gastroenteritis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Enteric fever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Bacteremia and endovascular infections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Focal metastatic infections e g osteomyelitis or abscesses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Chronic asymptomatic carrier state</a:t>
            </a:r>
          </a:p>
        </p:txBody>
      </p:sp>
    </p:spTree>
    <p:extLst>
      <p:ext uri="{BB962C8B-B14F-4D97-AF65-F5344CB8AC3E}">
        <p14:creationId xmlns:p14="http://schemas.microsoft.com/office/powerpoint/2010/main" val="428013126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Stool culture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/>
            <a:r>
              <a:rPr lang="en-US" altLang="en-US"/>
              <a:t> stool culture may be positive for </a:t>
            </a:r>
            <a:r>
              <a:rPr lang="en-US" altLang="en-US" i="1"/>
              <a:t>S typhi</a:t>
            </a:r>
            <a:r>
              <a:rPr lang="en-US" altLang="en-US"/>
              <a:t> several days after ingestion of the bacteria secondary to inflammation of the intraluminal dendritic cells. </a:t>
            </a:r>
          </a:p>
          <a:p>
            <a:pPr lvl="1" eaLnBrk="1" hangingPunct="1"/>
            <a:r>
              <a:rPr lang="en-US" altLang="en-US"/>
              <a:t>Later in the illness, stool culture results are positive because of bacteria shed through the gallbladder</a:t>
            </a:r>
          </a:p>
          <a:p>
            <a:pPr lvl="1" eaLnBrk="1" hangingPunct="1"/>
            <a:r>
              <a:rPr lang="en-US" altLang="en-US"/>
              <a:t>Stool culture alone yields a sensitivity of less than 50%,</a:t>
            </a:r>
          </a:p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36296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Blood culture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/>
          </a:p>
          <a:p>
            <a:pPr lvl="1" eaLnBrk="1" hangingPunct="1"/>
            <a:r>
              <a:rPr lang="en-US" altLang="en-US"/>
              <a:t>Multiple blood cultures (&gt;3) yield a sensitivity of 73-97%.</a:t>
            </a:r>
          </a:p>
          <a:p>
            <a:pPr lvl="1" eaLnBrk="1" hangingPunct="1"/>
            <a:r>
              <a:rPr lang="en-US" altLang="en-US"/>
              <a:t> Large-volume (10-30 mL) blood culture and clot culture may increase the likelihood of detection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422047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cultures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buFont typeface="Symbol" panose="05050102010706020507" pitchFamily="18" charset="2"/>
              <a:buNone/>
            </a:pPr>
            <a:r>
              <a:rPr lang="en-US" altLang="en-US" i="1"/>
              <a:t>S typhi</a:t>
            </a:r>
            <a:r>
              <a:rPr lang="en-US" altLang="en-US"/>
              <a:t> has also been isolated from the</a:t>
            </a:r>
          </a:p>
          <a:p>
            <a:pPr lvl="1" eaLnBrk="1" hangingPunct="1">
              <a:buFont typeface="Symbol" panose="05050102010706020507" pitchFamily="18" charset="2"/>
              <a:buChar char=""/>
            </a:pPr>
            <a:r>
              <a:rPr lang="en-US" altLang="en-US"/>
              <a:t> cerebrospinal fluid, </a:t>
            </a:r>
          </a:p>
          <a:p>
            <a:pPr lvl="1" eaLnBrk="1" hangingPunct="1">
              <a:buFont typeface="Symbol" panose="05050102010706020507" pitchFamily="18" charset="2"/>
              <a:buChar char=""/>
            </a:pPr>
            <a:r>
              <a:rPr lang="en-US" altLang="en-US"/>
              <a:t>peritoneal fluid,</a:t>
            </a:r>
          </a:p>
          <a:p>
            <a:pPr lvl="1" eaLnBrk="1" hangingPunct="1">
              <a:buFont typeface="Symbol" panose="05050102010706020507" pitchFamily="18" charset="2"/>
              <a:buChar char=""/>
            </a:pPr>
            <a:r>
              <a:rPr lang="en-US" altLang="en-US"/>
              <a:t> mesenteric lymph nodes</a:t>
            </a:r>
          </a:p>
          <a:p>
            <a:pPr lvl="1" eaLnBrk="1" hangingPunct="1">
              <a:buFont typeface="Symbol" panose="05050102010706020507" pitchFamily="18" charset="2"/>
              <a:buChar char=""/>
            </a:pPr>
            <a:r>
              <a:rPr lang="en-US" altLang="en-US"/>
              <a:t>, resected intestine, </a:t>
            </a:r>
          </a:p>
          <a:p>
            <a:pPr lvl="1" eaLnBrk="1" hangingPunct="1">
              <a:buFont typeface="Symbol" panose="05050102010706020507" pitchFamily="18" charset="2"/>
              <a:buChar char=""/>
            </a:pPr>
            <a:r>
              <a:rPr lang="en-US" altLang="en-US"/>
              <a:t>pharynx, tonsils, abscess, etc</a:t>
            </a:r>
          </a:p>
        </p:txBody>
      </p:sp>
    </p:spTree>
    <p:extLst>
      <p:ext uri="{BB962C8B-B14F-4D97-AF65-F5344CB8AC3E}">
        <p14:creationId xmlns:p14="http://schemas.microsoft.com/office/powerpoint/2010/main" val="133050979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 -Specific serologic tests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/>
            <a:r>
              <a:rPr lang="en-US" altLang="en-US"/>
              <a:t>Assays that identify </a:t>
            </a:r>
            <a:r>
              <a:rPr lang="en-US" altLang="en-US" i="1"/>
              <a:t>Salmonella</a:t>
            </a:r>
            <a:r>
              <a:rPr lang="en-US" altLang="en-US"/>
              <a:t> antibodies or antigens</a:t>
            </a:r>
          </a:p>
          <a:p>
            <a:pPr lvl="1" eaLnBrk="1" hangingPunct="1"/>
            <a:r>
              <a:rPr lang="en-US" altLang="en-US"/>
              <a:t>They  should be confirmed with cultures or DNA evidence</a:t>
            </a:r>
          </a:p>
          <a:p>
            <a:pPr lvl="1" eaLnBrk="1" hangingPunct="1"/>
            <a:endParaRPr lang="en-US" altLang="en-US"/>
          </a:p>
          <a:p>
            <a:pPr lvl="1" eaLnBrk="1" hangingPunct="1"/>
            <a:r>
              <a:rPr lang="en-US" altLang="en-US"/>
              <a:t>The Widal test,  is no longer an acceptable</a:t>
            </a:r>
          </a:p>
        </p:txBody>
      </p:sp>
    </p:spTree>
    <p:extLst>
      <p:ext uri="{BB962C8B-B14F-4D97-AF65-F5344CB8AC3E}">
        <p14:creationId xmlns:p14="http://schemas.microsoft.com/office/powerpoint/2010/main" val="221802936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Serologic assays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/>
            <a:r>
              <a:rPr lang="en-US" altLang="en-US"/>
              <a:t>Indirect hemagglutination,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/>
          </a:p>
          <a:p>
            <a:pPr lvl="1" eaLnBrk="1" hangingPunct="1"/>
            <a:r>
              <a:rPr lang="en-US" altLang="en-US"/>
              <a:t> indirect fluorescent Vi antibody, and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/>
          </a:p>
          <a:p>
            <a:pPr lvl="1" eaLnBrk="1" hangingPunct="1"/>
            <a:r>
              <a:rPr lang="en-US" altLang="en-US"/>
              <a:t> ELISA for immunoglobulin M (IgM) and IgG antibodies to </a:t>
            </a:r>
            <a:r>
              <a:rPr lang="en-US" altLang="en-US" i="1"/>
              <a:t>S typhi</a:t>
            </a:r>
            <a:r>
              <a:rPr lang="en-US" altLang="en-US"/>
              <a:t> polysaccharide, as well as</a:t>
            </a:r>
          </a:p>
          <a:p>
            <a:pPr lvl="1" eaLnBrk="1" hangingPunct="1"/>
            <a:r>
              <a:rPr lang="en-US" altLang="en-US"/>
              <a:t> monoclonal antibodies against </a:t>
            </a:r>
            <a:r>
              <a:rPr lang="en-US" altLang="en-US" i="1"/>
              <a:t>S typhi</a:t>
            </a:r>
            <a:r>
              <a:rPr lang="en-US" altLang="en-US"/>
              <a:t> flagellin,35  </a:t>
            </a:r>
          </a:p>
        </p:txBody>
      </p:sp>
    </p:spTree>
    <p:extLst>
      <p:ext uri="{BB962C8B-B14F-4D97-AF65-F5344CB8AC3E}">
        <p14:creationId xmlns:p14="http://schemas.microsoft.com/office/powerpoint/2010/main" val="27057526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Other non specific lab studies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Tx/>
              <a:buAutoNum type="arabicPeriod"/>
            </a:pPr>
            <a:r>
              <a:rPr lang="en-US" altLang="en-US"/>
              <a:t>moderately anemia,  an elevated erythrocyte sedimentation rate (ESR), thrombocytopenia, and relative lymphopenia.</a:t>
            </a:r>
          </a:p>
          <a:p>
            <a:pPr marL="609600" indent="-609600">
              <a:buFontTx/>
              <a:buAutoNum type="arabicPeriod"/>
            </a:pPr>
            <a:r>
              <a:rPr lang="en-US" altLang="en-US"/>
              <a:t>slightly elevated prothrombin time (PT) and activated partial thromboplastin time (aPTT) and decreased fibrinogen levels</a:t>
            </a:r>
          </a:p>
          <a:p>
            <a:pPr marL="609600" indent="-609600">
              <a:buFontTx/>
              <a:buAutoNum type="arabicPeriod"/>
            </a:pPr>
            <a:r>
              <a:rPr lang="en-US" altLang="en-US"/>
              <a:t>Circulating fibrin degradation products commonly rise to levels seen in subclinical </a:t>
            </a:r>
            <a:r>
              <a:rPr lang="en-US" altLang="en-US">
                <a:hlinkClick r:id="rId2"/>
              </a:rPr>
              <a:t>disseminated intravascular coagulation</a:t>
            </a:r>
            <a:r>
              <a:rPr lang="en-US" altLang="en-US"/>
              <a:t> (DIC).</a:t>
            </a:r>
          </a:p>
        </p:txBody>
      </p:sp>
    </p:spTree>
    <p:extLst>
      <p:ext uri="{BB962C8B-B14F-4D97-AF65-F5344CB8AC3E}">
        <p14:creationId xmlns:p14="http://schemas.microsoft.com/office/powerpoint/2010/main" val="82580445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Other non specific lab tests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/>
            <a:r>
              <a:rPr lang="en-US" altLang="en-US"/>
              <a:t>Liver transaminase and serum bilirubin values usually rise to twice the reference range.</a:t>
            </a:r>
          </a:p>
          <a:p>
            <a:pPr lvl="1" eaLnBrk="1" hangingPunct="1"/>
            <a:r>
              <a:rPr lang="en-US" altLang="en-US"/>
              <a:t>Mild hyponatremia and hypokalemia are common.</a:t>
            </a:r>
          </a:p>
          <a:p>
            <a:pPr lvl="1" eaLnBrk="1" hangingPunct="1"/>
            <a:r>
              <a:rPr lang="en-US" altLang="en-US"/>
              <a:t>Leucopenia occurs in a minority of patients.</a:t>
            </a:r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199803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-Imaging studies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b="1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/>
              <a:t>Radiography: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 Radiography of the kidneys, ureters, and bladder (KUB) is useful if bowel perforation (symptomatic or asymptomatic) is suspected.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/>
              <a:t>CT scanning and MRI: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to investigate for abscesses in the liver or bones, among other sites.</a:t>
            </a:r>
          </a:p>
        </p:txBody>
      </p:sp>
    </p:spTree>
    <p:extLst>
      <p:ext uri="{BB962C8B-B14F-4D97-AF65-F5344CB8AC3E}">
        <p14:creationId xmlns:p14="http://schemas.microsoft.com/office/powerpoint/2010/main" val="379152227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-histology findings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/>
              <a:t>The hallmark 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 infiltration of tissues by macrophages (</a:t>
            </a:r>
            <a:r>
              <a:rPr lang="en-US" altLang="en-US" b="1"/>
              <a:t>typhoid cells</a:t>
            </a:r>
            <a:r>
              <a:rPr lang="en-US" altLang="en-US"/>
              <a:t>) that contain bacteria, erythrocytes, and degenerated lymphocytes.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/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 Aggregates of these macrophages are called </a:t>
            </a:r>
            <a:r>
              <a:rPr lang="en-US" altLang="en-US" b="1"/>
              <a:t>typhoid nodules</a:t>
            </a:r>
            <a:r>
              <a:rPr lang="en-US" altLang="en-US"/>
              <a:t>, which are found most commonly in the intestine, mesenteric lymph nodes, spleen, liver, and bone marrow but may be found in the kidneys, testes, and parotid glands. </a:t>
            </a:r>
            <a:endParaRPr lang="en-US" altLang="en-US" b="1"/>
          </a:p>
        </p:txBody>
      </p:sp>
    </p:spTree>
    <p:extLst>
      <p:ext uri="{BB962C8B-B14F-4D97-AF65-F5344CB8AC3E}">
        <p14:creationId xmlns:p14="http://schemas.microsoft.com/office/powerpoint/2010/main" val="659453180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pathology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In the intestines, 4 classic pathologic stages occur in the course of infection: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/>
              <a:t> (1) hyperplastic changes,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/>
              <a:t> (2) necrosis of the intestinal mucosa,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/>
              <a:t> (3) sloughing of the mucosa, and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/>
              <a:t> (4) the development of ulcers. The ulcers may perforate into the peritoneal cavity.</a:t>
            </a:r>
          </a:p>
        </p:txBody>
      </p:sp>
    </p:spTree>
    <p:extLst>
      <p:ext uri="{BB962C8B-B14F-4D97-AF65-F5344CB8AC3E}">
        <p14:creationId xmlns:p14="http://schemas.microsoft.com/office/powerpoint/2010/main" val="34115301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Microbiology s typhi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Has 3 antigens</a:t>
            </a:r>
          </a:p>
          <a:p>
            <a:pPr eaLnBrk="1" hangingPunct="1"/>
            <a:r>
              <a:rPr lang="en-US" altLang="en-US"/>
              <a:t>H – flagella</a:t>
            </a:r>
          </a:p>
          <a:p>
            <a:pPr eaLnBrk="1" hangingPunct="1"/>
            <a:r>
              <a:rPr lang="en-US" altLang="en-US"/>
              <a:t>O – lipopolysaccharide</a:t>
            </a:r>
          </a:p>
          <a:p>
            <a:pPr eaLnBrk="1" hangingPunct="1"/>
            <a:r>
              <a:rPr lang="en-US" altLang="en-US"/>
              <a:t>V1 – capsular polysaccharide antigen</a:t>
            </a:r>
          </a:p>
          <a:p>
            <a:pPr eaLnBrk="1" hangingPunct="1"/>
            <a:r>
              <a:rPr lang="en-US" altLang="en-US"/>
              <a:t>They are lactose and oxidase negative and form white colonies on mconkey agar.</a:t>
            </a:r>
          </a:p>
          <a:p>
            <a:pPr eaLnBrk="1" hangingPunct="1"/>
            <a:r>
              <a:rPr lang="en-US" altLang="en-US"/>
              <a:t>They produce hydrogen sulphide</a:t>
            </a:r>
          </a:p>
        </p:txBody>
      </p:sp>
    </p:spTree>
    <p:extLst>
      <p:ext uri="{BB962C8B-B14F-4D97-AF65-F5344CB8AC3E}">
        <p14:creationId xmlns:p14="http://schemas.microsoft.com/office/powerpoint/2010/main" val="1463236982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 mesenteric lymph nodes:</a:t>
            </a:r>
          </a:p>
          <a:p>
            <a:pPr lvl="1" eaLnBrk="1" hangingPunct="1"/>
            <a:r>
              <a:rPr lang="en-US" altLang="en-US"/>
              <a:t>sinusoidal enlargement and distension by macrophages and endothelial cells, .. </a:t>
            </a:r>
          </a:p>
          <a:p>
            <a:pPr eaLnBrk="1" hangingPunct="1"/>
            <a:r>
              <a:rPr lang="en-US" altLang="en-US"/>
              <a:t>The spleen :</a:t>
            </a:r>
          </a:p>
          <a:p>
            <a:pPr lvl="1" eaLnBrk="1" hangingPunct="1"/>
            <a:r>
              <a:rPr lang="en-US" altLang="en-US"/>
              <a:t> enlargement, congestion , a fibrinous exudate. Microscopically, the red pulp is congested and contains typhoid nodules. </a:t>
            </a:r>
          </a:p>
        </p:txBody>
      </p:sp>
    </p:spTree>
    <p:extLst>
      <p:ext uri="{BB962C8B-B14F-4D97-AF65-F5344CB8AC3E}">
        <p14:creationId xmlns:p14="http://schemas.microsoft.com/office/powerpoint/2010/main" val="953705529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The gallbladder:</a:t>
            </a:r>
          </a:p>
          <a:p>
            <a:pPr lvl="1" eaLnBrk="1" hangingPunct="1"/>
            <a:r>
              <a:rPr lang="en-US" altLang="en-US"/>
              <a:t>  hyperemia ., </a:t>
            </a:r>
            <a:r>
              <a:rPr lang="en-US" altLang="en-US">
                <a:hlinkClick r:id="rId2"/>
              </a:rPr>
              <a:t>cholecystitis</a:t>
            </a:r>
            <a:endParaRPr lang="en-US" altLang="en-US"/>
          </a:p>
          <a:p>
            <a:pPr eaLnBrk="1" hangingPunct="1"/>
            <a:r>
              <a:rPr lang="en-US" altLang="en-US"/>
              <a:t> Liver biopsy: .</a:t>
            </a:r>
          </a:p>
          <a:p>
            <a:pPr lvl="1" eaLnBrk="1" hangingPunct="1"/>
            <a:r>
              <a:rPr lang="en-US" altLang="en-US"/>
              <a:t> balloon degeneration with vacuolation of hepatocytes, moderate fatty change, and focal typhoid nodules.</a:t>
            </a:r>
          </a:p>
          <a:p>
            <a:pPr eaLnBrk="1" hangingPunct="1"/>
            <a:r>
              <a:rPr lang="en-US" altLang="en-US"/>
              <a:t> Intact typhoid bacilli can be observed at these sites </a:t>
            </a:r>
            <a:endParaRPr lang="en-US" altLang="en-US" b="1"/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70869517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Staging of typhoid fever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Complicated typhoid fever</a:t>
            </a:r>
          </a:p>
          <a:p>
            <a:pPr lvl="1" eaLnBrk="1" hangingPunct="1"/>
            <a:r>
              <a:rPr lang="en-US" altLang="en-US"/>
              <a:t> is characterized by melena (3% of all hospitalized patients with typhoid fever), </a:t>
            </a:r>
          </a:p>
          <a:p>
            <a:pPr lvl="1" eaLnBrk="1" hangingPunct="1"/>
            <a:r>
              <a:rPr lang="en-US" altLang="en-US"/>
              <a:t>serious abdominal discomfort,</a:t>
            </a:r>
          </a:p>
          <a:p>
            <a:pPr lvl="1" eaLnBrk="1" hangingPunct="1"/>
            <a:r>
              <a:rPr lang="en-US" altLang="en-US"/>
              <a:t> intestinal perforation, </a:t>
            </a:r>
          </a:p>
          <a:p>
            <a:pPr lvl="1" eaLnBrk="1" hangingPunct="1"/>
            <a:r>
              <a:rPr lang="en-US" altLang="en-US"/>
              <a:t>marked neuropsychiatric symptoms, or other severe manifestations. </a:t>
            </a:r>
          </a:p>
          <a:p>
            <a:pPr eaLnBrk="1" hangingPunct="1"/>
            <a:r>
              <a:rPr lang="en-US" altLang="en-US"/>
              <a:t>may develop in up to 10% of treated patients. </a:t>
            </a:r>
          </a:p>
        </p:txBody>
      </p:sp>
    </p:spTree>
    <p:extLst>
      <p:ext uri="{BB962C8B-B14F-4D97-AF65-F5344CB8AC3E}">
        <p14:creationId xmlns:p14="http://schemas.microsoft.com/office/powerpoint/2010/main" val="1493646561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/>
              <a:t>Treatment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endParaRPr lang="en-US" altLang="en-US" b="1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b="1"/>
              <a:t>Medical Care</a:t>
            </a:r>
          </a:p>
          <a:p>
            <a:pPr eaLnBrk="1" hangingPunct="1"/>
            <a:r>
              <a:rPr lang="en-US" altLang="en-US"/>
              <a:t>Rx patient immediately upon clinical suspicion </a:t>
            </a:r>
          </a:p>
          <a:p>
            <a:pPr eaLnBrk="1" hangingPunct="1"/>
            <a:r>
              <a:rPr lang="en-US" altLang="en-US"/>
              <a:t> patients with uncomplicated disease may be treated on an outpatient basis.. </a:t>
            </a:r>
          </a:p>
          <a:p>
            <a:pPr eaLnBrk="1" hangingPunct="1"/>
            <a:r>
              <a:rPr lang="en-US" altLang="en-US"/>
              <a:t>Hospitalized patients should be placed in contact isolation during the acute phase of the infection. Feces and urine must be disposed of safely.</a:t>
            </a:r>
            <a:endParaRPr lang="en-US" altLang="en-US" b="1"/>
          </a:p>
        </p:txBody>
      </p:sp>
    </p:spTree>
    <p:extLst>
      <p:ext uri="{BB962C8B-B14F-4D97-AF65-F5344CB8AC3E}">
        <p14:creationId xmlns:p14="http://schemas.microsoft.com/office/powerpoint/2010/main" val="2369382398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ROLE OF SURGERY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/>
              <a:t>Surgery is usually indicated in cases of intestinal perforation.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. Small-bowel resection is indicated for patients with multiple perforations.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If antibiotic treatment fails to eradicate the hepatobiliary carriage, the gallbladder should be resected.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 Cholecystectomy is not always successful in eradicating the carrier state because of persisting hepatic infection.</a:t>
            </a:r>
            <a:endParaRPr lang="en-US" altLang="en-US" b="1"/>
          </a:p>
        </p:txBody>
      </p:sp>
    </p:spTree>
    <p:extLst>
      <p:ext uri="{BB962C8B-B14F-4D97-AF65-F5344CB8AC3E}">
        <p14:creationId xmlns:p14="http://schemas.microsoft.com/office/powerpoint/2010/main" val="3673652792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medication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>
              <a:buNone/>
            </a:pPr>
            <a:r>
              <a:rPr lang="en-US" altLang="en-US"/>
              <a:t>.</a:t>
            </a:r>
            <a:endParaRPr lang="en-US" altLang="en-US" b="1"/>
          </a:p>
          <a:p>
            <a:pPr marL="457200" indent="-457200">
              <a:buFontTx/>
              <a:buAutoNum type="arabicPeriod"/>
            </a:pPr>
            <a:r>
              <a:rPr lang="en-US" altLang="en-US" b="1"/>
              <a:t>Antibiotics</a:t>
            </a:r>
          </a:p>
          <a:p>
            <a:pPr marL="457200" indent="-457200"/>
            <a:r>
              <a:rPr lang="en-US" altLang="en-US"/>
              <a:t>Definitive treatment of typhoid fever (enteric fever) is based on susceptibility</a:t>
            </a:r>
          </a:p>
          <a:p>
            <a:pPr marL="457200" indent="-457200">
              <a:buNone/>
            </a:pPr>
            <a:r>
              <a:rPr lang="en-US" altLang="en-US"/>
              <a:t>.. </a:t>
            </a:r>
          </a:p>
          <a:p>
            <a:pPr marL="457200" indent="-457200"/>
            <a:r>
              <a:rPr lang="en-US" altLang="en-US"/>
              <a:t>Until susceptibilities are determined, antibiotics should be empiric, of which there are various recommendations. </a:t>
            </a:r>
            <a:endParaRPr lang="en-US" altLang="en-US" b="1"/>
          </a:p>
        </p:txBody>
      </p:sp>
    </p:spTree>
    <p:extLst>
      <p:ext uri="{BB962C8B-B14F-4D97-AF65-F5344CB8AC3E}">
        <p14:creationId xmlns:p14="http://schemas.microsoft.com/office/powerpoint/2010/main" val="372920143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 World Health Organization (WHO) guidelines recommend treatment with </a:t>
            </a:r>
            <a:r>
              <a:rPr lang="en-US" altLang="en-US" b="1" i="1"/>
              <a:t>fluoroquinolones</a:t>
            </a:r>
            <a:r>
              <a:rPr lang="en-US" altLang="en-US"/>
              <a:t> for both complicated and uncomplicated cases of typhoid fever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/>
              <a:t>..</a:t>
            </a:r>
          </a:p>
          <a:p>
            <a:pPr eaLnBrk="1" hangingPunct="1"/>
            <a:r>
              <a:rPr lang="en-US" altLang="en-US"/>
              <a:t>Antibiotic susceptibility varies widely among </a:t>
            </a:r>
            <a:r>
              <a:rPr lang="en-US" altLang="en-US" i="1"/>
              <a:t>S typhi</a:t>
            </a:r>
            <a:r>
              <a:rPr lang="en-US" altLang="en-US"/>
              <a:t> and </a:t>
            </a:r>
            <a:r>
              <a:rPr lang="en-US" altLang="en-US" i="1"/>
              <a:t>S paratyphi</a:t>
            </a:r>
            <a:r>
              <a:rPr lang="en-US" altLang="en-US"/>
              <a:t> strains, depending chiefly on geography. </a:t>
            </a:r>
            <a:endParaRPr lang="en-US" altLang="en-US" b="1"/>
          </a:p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0321568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 WHO recommends 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/>
              <a:t>uncomplicated disease should be treated empirically with oral ciprofloxacin.</a:t>
            </a:r>
          </a:p>
          <a:p>
            <a:pPr eaLnBrk="1" hangingPunct="1"/>
            <a:r>
              <a:rPr lang="en-US" altLang="en-US"/>
              <a:t> Complicated typhoid fever  should be treated with intravenous ciprofloxacin. </a:t>
            </a:r>
          </a:p>
          <a:p>
            <a:pPr eaLnBrk="1" hangingPunct="1"/>
            <a:r>
              <a:rPr lang="en-US" altLang="en-US"/>
              <a:t> if the origin of the infection is unknown, the combination of a fluoroquinolone and a third-generation cephalosporin should be used.</a:t>
            </a:r>
            <a:br>
              <a:rPr lang="en-US" altLang="en-US"/>
            </a:b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66960329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graphicFrame>
        <p:nvGraphicFramePr>
          <p:cNvPr id="77852" name="Group 28"/>
          <p:cNvGraphicFramePr>
            <a:graphicFrameLocks noGrp="1"/>
          </p:cNvGraphicFramePr>
          <p:nvPr>
            <p:ph idx="1"/>
          </p:nvPr>
        </p:nvGraphicFramePr>
        <p:xfrm>
          <a:off x="1981200" y="1600201"/>
          <a:ext cx="8229600" cy="5105401"/>
        </p:xfrm>
        <a:graphic>
          <a:graphicData uri="http://schemas.openxmlformats.org/drawingml/2006/table">
            <a:tbl>
              <a:tblPr/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508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  <a:r>
                        <a:rPr kumimoji="0" lang="en-US" sz="28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st</a:t>
                      </a: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line 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  <a:r>
                        <a:rPr kumimoji="0" lang="en-US" sz="28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nd</a:t>
                      </a: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line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9854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Uncomplicated 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Ciprofloxacin or ofloxacin p.o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Cefixime,amoxycilin, TMP-SMX, Azithromycin P.O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9854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complicated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Ciprofloxacin or ofloxacin IV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Cefotaxime, ceftriaxone ,Ampicillin, TMP-SMX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79388609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FOLLOWUP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b="1"/>
              <a:t>Further Outpatient Care</a:t>
            </a:r>
          </a:p>
          <a:p>
            <a:pPr eaLnBrk="1" hangingPunct="1"/>
            <a:r>
              <a:rPr lang="en-US" altLang="en-US"/>
              <a:t>After discharge, patients should be monitored for relapse or complications for 3 months </a:t>
            </a:r>
          </a:p>
          <a:p>
            <a:pPr eaLnBrk="1" hangingPunct="1"/>
            <a:r>
              <a:rPr lang="en-US" altLang="en-US"/>
              <a:t>5% to 10% of patients treated with antibiotics experience relapse of typhoid fever after initial recovery</a:t>
            </a:r>
          </a:p>
        </p:txBody>
      </p:sp>
    </p:spTree>
    <p:extLst>
      <p:ext uri="{BB962C8B-B14F-4D97-AF65-F5344CB8AC3E}">
        <p14:creationId xmlns:p14="http://schemas.microsoft.com/office/powerpoint/2010/main" val="42439873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epidemiology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Incidence highest in south central Asia (&gt;100 cases per 100000 population/ year)</a:t>
            </a:r>
          </a:p>
          <a:p>
            <a:pPr eaLnBrk="1" hangingPunct="1"/>
            <a:r>
              <a:rPr lang="en-US" altLang="en-US"/>
              <a:t>10 – 100 cases in Asia , Latin America and Africa</a:t>
            </a:r>
          </a:p>
          <a:p>
            <a:pPr eaLnBrk="1" hangingPunct="1"/>
            <a:r>
              <a:rPr lang="en-US" altLang="en-US"/>
              <a:t>&lt; 10 cases in the rest of the world</a:t>
            </a:r>
          </a:p>
        </p:txBody>
      </p:sp>
    </p:spTree>
    <p:extLst>
      <p:ext uri="{BB962C8B-B14F-4D97-AF65-F5344CB8AC3E}">
        <p14:creationId xmlns:p14="http://schemas.microsoft.com/office/powerpoint/2010/main" val="924080509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Treatment of chronic carriers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Ciprofloxacin 500- 750 mg bd x 2—4/52 eliminates carriage in 90 -93 % of cases</a:t>
            </a:r>
          </a:p>
          <a:p>
            <a:pPr eaLnBrk="1" hangingPunct="1"/>
            <a:r>
              <a:rPr lang="en-US" altLang="en-US"/>
              <a:t>Norfloxacin 400 mg bd x 4/52 eliminates in 86 % of patients with normal gallbladder and in76% of those with gallstones</a:t>
            </a:r>
          </a:p>
        </p:txBody>
      </p:sp>
    </p:spTree>
    <p:extLst>
      <p:ext uri="{BB962C8B-B14F-4D97-AF65-F5344CB8AC3E}">
        <p14:creationId xmlns:p14="http://schemas.microsoft.com/office/powerpoint/2010/main" val="4231152922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Untreated survivors of typhoid fever may shed the bacterium in the feces for up to 3 months. </a:t>
            </a:r>
          </a:p>
          <a:p>
            <a:pPr eaLnBrk="1" hangingPunct="1"/>
            <a:r>
              <a:rPr lang="en-US" altLang="en-US"/>
              <a:t>Therefore, after disease resolution, 3 stool cultures in one-month intervals should be performed to rule out a carrier state.plus or minus Concurrent urinary cultures .</a:t>
            </a:r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34862822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/>
              <a:t>vaccines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/>
              <a:t>Indications</a:t>
            </a:r>
          </a:p>
          <a:p>
            <a:pPr eaLnBrk="1" hangingPunct="1"/>
            <a:r>
              <a:rPr lang="en-US" altLang="en-US"/>
              <a:t>Endemic areas: mass immunizations shown to decrease infection</a:t>
            </a:r>
          </a:p>
          <a:p>
            <a:pPr eaLnBrk="1" hangingPunct="1"/>
            <a:r>
              <a:rPr lang="en-US" altLang="en-US"/>
              <a:t>Travelers to endemic areas</a:t>
            </a:r>
          </a:p>
          <a:p>
            <a:pPr eaLnBrk="1" hangingPunct="1"/>
            <a:r>
              <a:rPr lang="en-US" altLang="en-US"/>
              <a:t>Contacts of a confirmed case or lab personnel</a:t>
            </a:r>
          </a:p>
        </p:txBody>
      </p:sp>
    </p:spTree>
    <p:extLst>
      <p:ext uri="{BB962C8B-B14F-4D97-AF65-F5344CB8AC3E}">
        <p14:creationId xmlns:p14="http://schemas.microsoft.com/office/powerpoint/2010/main" val="777048922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/>
              <a:t>Contraindications</a:t>
            </a:r>
          </a:p>
          <a:p>
            <a:pPr eaLnBrk="1" hangingPunct="1"/>
            <a:r>
              <a:rPr lang="en-US" altLang="en-US"/>
              <a:t>Children under 2 yrs</a:t>
            </a:r>
          </a:p>
          <a:p>
            <a:pPr eaLnBrk="1" hangingPunct="1"/>
            <a:r>
              <a:rPr lang="en-US" altLang="en-US"/>
              <a:t>Pregnancy</a:t>
            </a:r>
          </a:p>
          <a:p>
            <a:pPr eaLnBrk="1" hangingPunct="1"/>
            <a:r>
              <a:rPr lang="en-US" altLang="en-US"/>
              <a:t>Severe local or systemic  reaction to a previous dose</a:t>
            </a:r>
          </a:p>
        </p:txBody>
      </p:sp>
    </p:spTree>
    <p:extLst>
      <p:ext uri="{BB962C8B-B14F-4D97-AF65-F5344CB8AC3E}">
        <p14:creationId xmlns:p14="http://schemas.microsoft.com/office/powerpoint/2010/main" val="2684708623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Complications of typhoid fever</a:t>
            </a:r>
          </a:p>
        </p:txBody>
      </p:sp>
      <p:graphicFrame>
        <p:nvGraphicFramePr>
          <p:cNvPr id="102445" name="Group 45"/>
          <p:cNvGraphicFramePr>
            <a:graphicFrameLocks noGrp="1"/>
          </p:cNvGraphicFramePr>
          <p:nvPr>
            <p:ph idx="1"/>
          </p:nvPr>
        </p:nvGraphicFramePr>
        <p:xfrm>
          <a:off x="1828800" y="1447801"/>
          <a:ext cx="8229600" cy="5927725"/>
        </p:xfrm>
        <a:graphic>
          <a:graphicData uri="http://schemas.openxmlformats.org/drawingml/2006/table">
            <a:tbl>
              <a:tblPr/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04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Neuropsychiatric manifestation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Toxic confusional state,convulsions,twitchig,meningismus,encephalomyeliis, stupor,coma, brain abscesses,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04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respiratory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Acute lobar pneumonia,cough,ulceration posterior pharynx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1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cardiovascular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Toxic myocarditis,pericarditis, ECG changes, peripheral thrombophlebitis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8898393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1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graphicFrame>
        <p:nvGraphicFramePr>
          <p:cNvPr id="104472" name="Group 24"/>
          <p:cNvGraphicFramePr>
            <a:graphicFrameLocks noGrp="1"/>
          </p:cNvGraphicFramePr>
          <p:nvPr>
            <p:ph idx="1"/>
          </p:nvPr>
        </p:nvGraphicFramePr>
        <p:xfrm>
          <a:off x="1981200" y="1600200"/>
          <a:ext cx="8229600" cy="4816474"/>
        </p:xfrm>
        <a:graphic>
          <a:graphicData uri="http://schemas.openxmlformats.org/drawingml/2006/table">
            <a:tbl>
              <a:tblPr/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5082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hepatobiliary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Hepatitis, cholangitis, cholecystitis, pancreatitis, hepatomegaly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098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gastrointestinal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Hemorrhage , perforation , peritonitis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98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genitourinary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Immune complex glomerulonephritis , nephritic syndrome and nephrotic, cystitis,o rchitis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42835843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1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graphicFrame>
        <p:nvGraphicFramePr>
          <p:cNvPr id="106514" name="Group 18"/>
          <p:cNvGraphicFramePr>
            <a:graphicFrameLocks noGrp="1"/>
          </p:cNvGraphicFramePr>
          <p:nvPr>
            <p:ph idx="1"/>
          </p:nvPr>
        </p:nvGraphicFramePr>
        <p:xfrm>
          <a:off x="1981200" y="1828800"/>
          <a:ext cx="8229600" cy="4302126"/>
        </p:xfrm>
        <a:graphic>
          <a:graphicData uri="http://schemas.openxmlformats.org/drawingml/2006/table">
            <a:tbl>
              <a:tblPr/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433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hematological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DIC, HUS, hemolysis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3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musculoskeletal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Polymyositis , arthritis, periostitis, spinal abscess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33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14480614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3048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/>
              <a:t>prevention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600201"/>
            <a:ext cx="8229600" cy="4302125"/>
          </a:xfrm>
        </p:spPr>
        <p:txBody>
          <a:bodyPr/>
          <a:lstStyle/>
          <a:p>
            <a:pPr eaLnBrk="1" hangingPunct="1"/>
            <a:r>
              <a:rPr lang="en-US" altLang="en-US"/>
              <a:t>Boil it</a:t>
            </a:r>
          </a:p>
          <a:p>
            <a:pPr eaLnBrk="1" hangingPunct="1"/>
            <a:r>
              <a:rPr lang="en-US" altLang="en-US"/>
              <a:t>Cook it</a:t>
            </a:r>
          </a:p>
          <a:p>
            <a:pPr eaLnBrk="1" hangingPunct="1"/>
            <a:r>
              <a:rPr lang="en-US" altLang="en-US"/>
              <a:t>Peel it</a:t>
            </a:r>
          </a:p>
          <a:p>
            <a:pPr eaLnBrk="1" hangingPunct="1"/>
            <a:r>
              <a:rPr lang="en-US" altLang="en-US"/>
              <a:t>Or </a:t>
            </a:r>
            <a:r>
              <a:rPr lang="en-US" altLang="en-US" b="1"/>
              <a:t>FORGET IT !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/>
              <a:t>                   THANK YOU</a:t>
            </a:r>
          </a:p>
        </p:txBody>
      </p:sp>
    </p:spTree>
    <p:extLst>
      <p:ext uri="{BB962C8B-B14F-4D97-AF65-F5344CB8AC3E}">
        <p14:creationId xmlns:p14="http://schemas.microsoft.com/office/powerpoint/2010/main" val="36770438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transmission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>
              <a:lnSpc>
                <a:spcPct val="80000"/>
              </a:lnSpc>
            </a:pPr>
            <a:r>
              <a:rPr lang="en-US" altLang="en-US" i="1"/>
              <a:t>S typhi</a:t>
            </a:r>
            <a:r>
              <a:rPr lang="en-US" altLang="en-US"/>
              <a:t> has no nonhuman vectors. </a:t>
            </a:r>
          </a:p>
          <a:p>
            <a:pPr marL="457200" indent="-457200">
              <a:lnSpc>
                <a:spcPct val="80000"/>
              </a:lnSpc>
              <a:buNone/>
            </a:pPr>
            <a:endParaRPr lang="en-US" altLang="en-US"/>
          </a:p>
          <a:p>
            <a:pPr marL="457200" indent="-457200">
              <a:lnSpc>
                <a:spcPct val="80000"/>
              </a:lnSpc>
              <a:buFontTx/>
              <a:buAutoNum type="arabicPeriod"/>
            </a:pPr>
            <a:r>
              <a:rPr lang="en-US" altLang="en-US"/>
              <a:t>Oral transmission . Through food handlers shedding in stool or urine</a:t>
            </a:r>
          </a:p>
          <a:p>
            <a:pPr marL="457200" indent="-457200">
              <a:lnSpc>
                <a:spcPct val="80000"/>
              </a:lnSpc>
              <a:buFontTx/>
              <a:buAutoNum type="arabicPeriod"/>
            </a:pPr>
            <a:r>
              <a:rPr lang="en-US" altLang="en-US"/>
              <a:t>Hand-to-mouth transmission : poor hand hygiene</a:t>
            </a:r>
          </a:p>
          <a:p>
            <a:pPr marL="457200" indent="-457200">
              <a:lnSpc>
                <a:spcPct val="80000"/>
              </a:lnSpc>
              <a:buFontTx/>
              <a:buAutoNum type="arabicPeriod"/>
            </a:pPr>
            <a:r>
              <a:rPr lang="en-US" altLang="en-US"/>
              <a:t>Oral transmission via sewage-contaminated water or shellfish (especially in the developing world)</a:t>
            </a:r>
          </a:p>
          <a:p>
            <a:pPr marL="457200" indent="-457200">
              <a:lnSpc>
                <a:spcPct val="80000"/>
              </a:lnSpc>
              <a:buNone/>
            </a:pPr>
            <a:r>
              <a:rPr lang="en-US" altLang="en-US"/>
              <a:t> </a:t>
            </a:r>
          </a:p>
          <a:p>
            <a:pPr marL="457200" indent="-457200">
              <a:lnSpc>
                <a:spcPct val="80000"/>
              </a:lnSpc>
            </a:pPr>
            <a:r>
              <a:rPr lang="en-US" altLang="en-US"/>
              <a:t>An inoculum as small as 100,000 organisms causes infection in more than 50% of healthy volunteers </a:t>
            </a:r>
          </a:p>
        </p:txBody>
      </p:sp>
    </p:spTree>
    <p:extLst>
      <p:ext uri="{BB962C8B-B14F-4D97-AF65-F5344CB8AC3E}">
        <p14:creationId xmlns:p14="http://schemas.microsoft.com/office/powerpoint/2010/main" val="20834108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Pathogenesis of s. typhi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828800"/>
            <a:ext cx="8229600" cy="50292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r>
              <a:rPr lang="en-US" dirty="0"/>
              <a:t>They penetrate gut mucosal layer using CFTR (cystic fibrosis </a:t>
            </a:r>
            <a:r>
              <a:rPr lang="en-US" dirty="0" err="1"/>
              <a:t>transmembrane</a:t>
            </a:r>
            <a:r>
              <a:rPr lang="en-US" dirty="0"/>
              <a:t> conductance regulator) and traverse intestinal wall through </a:t>
            </a:r>
            <a:r>
              <a:rPr lang="en-US" dirty="0" err="1"/>
              <a:t>phagocytic</a:t>
            </a:r>
            <a:r>
              <a:rPr lang="en-US" dirty="0"/>
              <a:t> </a:t>
            </a:r>
            <a:r>
              <a:rPr lang="en-US" dirty="0" err="1"/>
              <a:t>microfold</a:t>
            </a:r>
            <a:r>
              <a:rPr lang="en-US" dirty="0"/>
              <a:t> (M) cells that reside within </a:t>
            </a:r>
            <a:r>
              <a:rPr lang="en-US" dirty="0" err="1"/>
              <a:t>peyers</a:t>
            </a:r>
            <a:r>
              <a:rPr lang="en-US" dirty="0"/>
              <a:t> patches.</a:t>
            </a:r>
          </a:p>
          <a:p>
            <a:pPr>
              <a:lnSpc>
                <a:spcPct val="80000"/>
              </a:lnSpc>
              <a:defRPr/>
            </a:pPr>
            <a:r>
              <a:rPr lang="en-US" dirty="0"/>
              <a:t>They also trigger formation of membrane ruffles in </a:t>
            </a:r>
            <a:r>
              <a:rPr lang="en-US" dirty="0" err="1"/>
              <a:t>nonphagocytic</a:t>
            </a:r>
            <a:r>
              <a:rPr lang="en-US" dirty="0"/>
              <a:t> epithelial cells i.e. bacterial mediated </a:t>
            </a:r>
            <a:r>
              <a:rPr lang="en-US" dirty="0" err="1"/>
              <a:t>endocytosis</a:t>
            </a:r>
            <a:r>
              <a:rPr lang="en-US" dirty="0"/>
              <a:t>(BME).</a:t>
            </a:r>
          </a:p>
          <a:p>
            <a:pPr>
              <a:lnSpc>
                <a:spcPct val="80000"/>
              </a:lnSpc>
              <a:defRPr/>
            </a:pPr>
            <a:r>
              <a:rPr lang="en-US" dirty="0"/>
              <a:t>Once thru the epithelial wall they are </a:t>
            </a:r>
            <a:r>
              <a:rPr lang="en-US" dirty="0" err="1"/>
              <a:t>phagocytosed</a:t>
            </a:r>
            <a:r>
              <a:rPr lang="en-US" dirty="0"/>
              <a:t> by MQs. This protects them from </a:t>
            </a:r>
            <a:r>
              <a:rPr lang="en-US" dirty="0" err="1"/>
              <a:t>pmn</a:t>
            </a:r>
            <a:r>
              <a:rPr lang="en-US" dirty="0"/>
              <a:t>, lymphocytes, complements and acquired immune response i.e. antibodies.</a:t>
            </a:r>
          </a:p>
          <a:p>
            <a:pPr marL="609600" indent="-609600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1435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/>
              <a:t>Entry of s typhi into the epithelium is mediated by the</a:t>
            </a:r>
            <a:r>
              <a:rPr lang="en-US" altLang="en-US" b="1"/>
              <a:t> CFTR</a:t>
            </a:r>
            <a:r>
              <a:rPr lang="en-US" altLang="en-US"/>
              <a:t> (cystic fibrosis transmembrane conductance regulation protein)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/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Patients with cystic fibrosis have  a CFTR mutation (d508) and are therefore protected against typhoid fever because there is no translocation of S typhi into the mucosa.</a:t>
            </a:r>
          </a:p>
        </p:txBody>
      </p:sp>
    </p:spTree>
    <p:extLst>
      <p:ext uri="{BB962C8B-B14F-4D97-AF65-F5344CB8AC3E}">
        <p14:creationId xmlns:p14="http://schemas.microsoft.com/office/powerpoint/2010/main" val="21510713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2538</Words>
  <Application>Microsoft Office PowerPoint</Application>
  <PresentationFormat>Widescreen</PresentationFormat>
  <Paragraphs>357</Paragraphs>
  <Slides>67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67</vt:i4>
      </vt:variant>
    </vt:vector>
  </HeadingPairs>
  <TitlesOfParts>
    <vt:vector size="68" baseType="lpstr">
      <vt:lpstr>Office Theme</vt:lpstr>
      <vt:lpstr>Typhoid fever</vt:lpstr>
      <vt:lpstr>background</vt:lpstr>
      <vt:lpstr>causes</vt:lpstr>
      <vt:lpstr>Spectrum of clinical infections</vt:lpstr>
      <vt:lpstr>Microbiology s typhi</vt:lpstr>
      <vt:lpstr>epidemiology</vt:lpstr>
      <vt:lpstr>transmission</vt:lpstr>
      <vt:lpstr>Pathogenesis of s. typhi</vt:lpstr>
      <vt:lpstr>PowerPoint Presentation</vt:lpstr>
      <vt:lpstr>Chromosomal virulence genes</vt:lpstr>
      <vt:lpstr>Pathogenesis cont.</vt:lpstr>
      <vt:lpstr>Pathogenesis cont.</vt:lpstr>
      <vt:lpstr>PowerPoint Presentation</vt:lpstr>
      <vt:lpstr>Pathogenesis cont.</vt:lpstr>
      <vt:lpstr>PowerPoint Presentation</vt:lpstr>
      <vt:lpstr>Chronic carriage</vt:lpstr>
      <vt:lpstr>Their ability to chronically infect the gallbladder is enhanced by</vt:lpstr>
      <vt:lpstr>PowerPoint Presentation</vt:lpstr>
      <vt:lpstr>Host factors predisposing to salmonella infection</vt:lpstr>
      <vt:lpstr>PowerPoint Presentation</vt:lpstr>
      <vt:lpstr>Other host risk factors</vt:lpstr>
      <vt:lpstr>Environmental and behavioral risk factors</vt:lpstr>
      <vt:lpstr>Clinical manifestations</vt:lpstr>
      <vt:lpstr>1st week</vt:lpstr>
      <vt:lpstr>End of 1st week</vt:lpstr>
      <vt:lpstr>2nd week</vt:lpstr>
      <vt:lpstr>3rd week </vt:lpstr>
      <vt:lpstr>3rd week cont.</vt:lpstr>
      <vt:lpstr>4 th week.</vt:lpstr>
      <vt:lpstr>.atypical presentations of typhoid fever</vt:lpstr>
      <vt:lpstr>Atypical manifestations</vt:lpstr>
      <vt:lpstr>Clinical features cont.</vt:lpstr>
      <vt:lpstr>PowerPoint Presentation</vt:lpstr>
      <vt:lpstr>PowerPoint Presentation</vt:lpstr>
      <vt:lpstr>PowerPoint Presentation</vt:lpstr>
      <vt:lpstr>Differential diagnosis</vt:lpstr>
      <vt:lpstr>prognosis</vt:lpstr>
      <vt:lpstr>Work up</vt:lpstr>
      <vt:lpstr>1 -cultures</vt:lpstr>
      <vt:lpstr>Stool culture</vt:lpstr>
      <vt:lpstr>Blood culture</vt:lpstr>
      <vt:lpstr>cultures</vt:lpstr>
      <vt:lpstr> -Specific serologic tests</vt:lpstr>
      <vt:lpstr>Serologic assays</vt:lpstr>
      <vt:lpstr>Other non specific lab studies</vt:lpstr>
      <vt:lpstr>Other non specific lab tests</vt:lpstr>
      <vt:lpstr>-Imaging studies</vt:lpstr>
      <vt:lpstr>-histology findings</vt:lpstr>
      <vt:lpstr>pathology</vt:lpstr>
      <vt:lpstr>PowerPoint Presentation</vt:lpstr>
      <vt:lpstr>PowerPoint Presentation</vt:lpstr>
      <vt:lpstr>Staging of typhoid fever</vt:lpstr>
      <vt:lpstr>Treatment</vt:lpstr>
      <vt:lpstr>ROLE OF SURGERY</vt:lpstr>
      <vt:lpstr>medication</vt:lpstr>
      <vt:lpstr>PowerPoint Presentation</vt:lpstr>
      <vt:lpstr>PowerPoint Presentation</vt:lpstr>
      <vt:lpstr>PowerPoint Presentation</vt:lpstr>
      <vt:lpstr>FOLLOWUP</vt:lpstr>
      <vt:lpstr>Treatment of chronic carriers</vt:lpstr>
      <vt:lpstr>PowerPoint Presentation</vt:lpstr>
      <vt:lpstr>vaccines</vt:lpstr>
      <vt:lpstr>PowerPoint Presentation</vt:lpstr>
      <vt:lpstr>Complications of typhoid fever</vt:lpstr>
      <vt:lpstr>PowerPoint Presentation</vt:lpstr>
      <vt:lpstr>PowerPoint Presentation</vt:lpstr>
      <vt:lpstr>prevention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ProBook</dc:creator>
  <cp:lastModifiedBy>Unknown User</cp:lastModifiedBy>
  <cp:revision>4</cp:revision>
  <dcterms:created xsi:type="dcterms:W3CDTF">2022-07-13T07:12:50Z</dcterms:created>
  <dcterms:modified xsi:type="dcterms:W3CDTF">2022-07-13T09:12:41Z</dcterms:modified>
</cp:coreProperties>
</file>